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5"/>
  </p:notesMasterIdLst>
  <p:sldIdLst>
    <p:sldId id="256" r:id="rId2"/>
    <p:sldId id="259" r:id="rId3"/>
    <p:sldId id="257" r:id="rId4"/>
    <p:sldId id="263" r:id="rId5"/>
    <p:sldId id="262" r:id="rId6"/>
    <p:sldId id="261" r:id="rId7"/>
    <p:sldId id="260" r:id="rId8"/>
    <p:sldId id="265" r:id="rId9"/>
    <p:sldId id="268" r:id="rId10"/>
    <p:sldId id="271" r:id="rId11"/>
    <p:sldId id="267" r:id="rId12"/>
    <p:sldId id="270" r:id="rId13"/>
    <p:sldId id="294" r:id="rId14"/>
    <p:sldId id="273" r:id="rId15"/>
    <p:sldId id="266" r:id="rId16"/>
    <p:sldId id="272" r:id="rId17"/>
    <p:sldId id="274" r:id="rId18"/>
    <p:sldId id="277" r:id="rId19"/>
    <p:sldId id="276" r:id="rId20"/>
    <p:sldId id="281" r:id="rId21"/>
    <p:sldId id="278" r:id="rId22"/>
    <p:sldId id="279" r:id="rId23"/>
    <p:sldId id="280" r:id="rId24"/>
    <p:sldId id="282" r:id="rId25"/>
    <p:sldId id="288" r:id="rId26"/>
    <p:sldId id="283" r:id="rId27"/>
    <p:sldId id="291" r:id="rId28"/>
    <p:sldId id="292" r:id="rId29"/>
    <p:sldId id="289" r:id="rId30"/>
    <p:sldId id="284" r:id="rId31"/>
    <p:sldId id="285" r:id="rId32"/>
    <p:sldId id="290" r:id="rId33"/>
    <p:sldId id="293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0" autoAdjust="0"/>
    <p:restoredTop sz="94660"/>
  </p:normalViewPr>
  <p:slideViewPr>
    <p:cSldViewPr>
      <p:cViewPr varScale="1">
        <p:scale>
          <a:sx n="70" d="100"/>
          <a:sy n="70" d="100"/>
        </p:scale>
        <p:origin x="-2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7ED89-0E55-4E5D-AD71-CF3F82BBB0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5E5C2-BDA1-4F96-A5CA-5E59B28CC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648072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16176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2000" y="6492240"/>
            <a:ext cx="762000" cy="365760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rtlCol="0"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7920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51520" y="1412776"/>
            <a:ext cx="8435280" cy="51617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 smtClean="0"/>
              <a:t>Образец текста</a:t>
            </a:r>
          </a:p>
          <a:p>
            <a:pPr lvl="1" eaLnBrk="1" latinLnBrk="0" hangingPunct="1"/>
            <a:r>
              <a:rPr kumimoji="0" lang="ru-RU" dirty="0" smtClean="0"/>
              <a:t>Второй уровень</a:t>
            </a:r>
          </a:p>
          <a:p>
            <a:pPr lvl="2" eaLnBrk="1" latinLnBrk="0" hangingPunct="1"/>
            <a:r>
              <a:rPr kumimoji="0" lang="ru-RU" dirty="0" smtClean="0"/>
              <a:t>Третий уровень</a:t>
            </a:r>
          </a:p>
          <a:p>
            <a:pPr lvl="3" eaLnBrk="1" latinLnBrk="0" hangingPunct="1"/>
            <a:r>
              <a:rPr kumimoji="0" lang="ru-RU" dirty="0" smtClean="0"/>
              <a:t>Четвертый уровень</a:t>
            </a:r>
          </a:p>
          <a:p>
            <a:pPr lvl="4" eaLnBrk="1" latinLnBrk="0" hangingPunct="1"/>
            <a:r>
              <a:rPr kumimoji="0" lang="ru-RU" dirty="0" smtClean="0"/>
              <a:t>Пятый уровень</a:t>
            </a:r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382000" y="6492240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2000">
                <a:solidFill>
                  <a:schemeClr val="tx1"/>
                </a:solidFill>
              </a:defRPr>
            </a:lvl1pPr>
          </a:lstStyle>
          <a:p>
            <a:fld id="{9D0D4AFC-8CC3-4D6D-A702-7344B09B55C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600"/>
        </a:spcBef>
        <a:spcAft>
          <a:spcPts val="600"/>
        </a:spcAft>
        <a:buClr>
          <a:schemeClr val="accent3"/>
        </a:buClr>
        <a:buFont typeface="Georgia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Font typeface="Georgia"/>
        <a:buChar char="▫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600"/>
        </a:spcBef>
        <a:spcAft>
          <a:spcPts val="600"/>
        </a:spcAft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600"/>
        </a:spcBef>
        <a:spcAft>
          <a:spcPts val="600"/>
        </a:spcAft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600"/>
        </a:spcBef>
        <a:spcAft>
          <a:spcPts val="600"/>
        </a:spcAft>
        <a:buClr>
          <a:schemeClr val="accent3"/>
        </a:buClr>
        <a:buFont typeface="Georgia"/>
        <a:buChar char="▫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8458200" cy="2262113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Разбор задач </a:t>
            </a:r>
            <a:br>
              <a:rPr lang="ru-RU" sz="3200" b="1" dirty="0" smtClean="0"/>
            </a:br>
            <a:r>
              <a:rPr lang="ru-RU" sz="3200" b="1" dirty="0" smtClean="0"/>
              <a:t>муниципального этапа </a:t>
            </a:r>
            <a:br>
              <a:rPr lang="ru-RU" sz="3200" b="1" dirty="0" smtClean="0"/>
            </a:br>
            <a:r>
              <a:rPr lang="ru-RU" sz="3200" b="1" dirty="0" smtClean="0"/>
              <a:t>Всероссийской олимпиады школьников по информатике и ИКТ</a:t>
            </a:r>
            <a:br>
              <a:rPr lang="ru-RU" sz="3200" b="1" dirty="0" smtClean="0"/>
            </a:br>
            <a:r>
              <a:rPr lang="en-US" sz="3200" b="1" dirty="0" smtClean="0"/>
              <a:t>9-11</a:t>
            </a:r>
            <a:r>
              <a:rPr lang="ru-RU" sz="3200" b="1" dirty="0" smtClean="0"/>
              <a:t> класс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859216" cy="2958062"/>
          </a:xfrm>
        </p:spPr>
        <p:txBody>
          <a:bodyPr>
            <a:normAutofit/>
          </a:bodyPr>
          <a:lstStyle/>
          <a:p>
            <a:r>
              <a:rPr lang="ru-RU" b="1" dirty="0" smtClean="0"/>
              <a:t>Пономарчук Ю.В.</a:t>
            </a:r>
          </a:p>
          <a:p>
            <a:r>
              <a:rPr lang="ru-RU" dirty="0" smtClean="0"/>
              <a:t>председатель региональной предметно-методической комиссии по предмету «Информатика и ИКТ», заведующий кафедрой вычислительной техники и компьютерной ДВГУПС, </a:t>
            </a:r>
          </a:p>
          <a:p>
            <a:r>
              <a:rPr lang="ru-RU" dirty="0" smtClean="0"/>
              <a:t>кандидат физико-математических наук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В. Радиостанция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Прежде всего, определимся с длиной искомого числа в битах. </a:t>
            </a:r>
          </a:p>
          <a:p>
            <a:pPr lvl="1"/>
            <a:r>
              <a:rPr lang="ru-RU" dirty="0" smtClean="0"/>
              <a:t>Она может быть либо равна длине числа </a:t>
            </a:r>
            <a:r>
              <a:rPr lang="en-US" i="1" dirty="0" smtClean="0"/>
              <a:t>b</a:t>
            </a:r>
            <a:r>
              <a:rPr lang="ru-RU" dirty="0" smtClean="0"/>
              <a:t>, либо на 1 меньше. </a:t>
            </a:r>
            <a:endParaRPr lang="en-US" dirty="0" smtClean="0"/>
          </a:p>
          <a:p>
            <a:pPr lvl="1"/>
            <a:r>
              <a:rPr lang="ru-RU" dirty="0" smtClean="0"/>
              <a:t>Для определения битовой длины числа достаточно найти ближайшую большую степень двойки с помощью логарифмов.</a:t>
            </a:r>
          </a:p>
          <a:p>
            <a:r>
              <a:rPr lang="ru-RU" dirty="0" smtClean="0"/>
              <a:t>Создадим с помощью битовых операций число </a:t>
            </a:r>
            <a:r>
              <a:rPr lang="en-US" i="1" dirty="0" smtClean="0"/>
              <a:t>d</a:t>
            </a:r>
            <a:r>
              <a:rPr lang="ru-RU" dirty="0" smtClean="0"/>
              <a:t> с длиной в битах, равной длине числа </a:t>
            </a:r>
            <a:r>
              <a:rPr lang="en-US" i="1" dirty="0" smtClean="0"/>
              <a:t>b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Начнем формировать число </a:t>
            </a:r>
            <a:r>
              <a:rPr lang="en-US" i="1" dirty="0" smtClean="0"/>
              <a:t>d</a:t>
            </a:r>
            <a:r>
              <a:rPr lang="ru-RU" dirty="0" smtClean="0"/>
              <a:t> следующим образом: </a:t>
            </a:r>
            <a:endParaRPr lang="en-US" dirty="0" smtClean="0"/>
          </a:p>
          <a:p>
            <a:pPr lvl="2"/>
            <a:r>
              <a:rPr lang="ru-RU" dirty="0" smtClean="0"/>
              <a:t>старший разряд примем за единицу, </a:t>
            </a:r>
            <a:endParaRPr lang="en-US" dirty="0" smtClean="0"/>
          </a:p>
          <a:p>
            <a:pPr lvl="2"/>
            <a:r>
              <a:rPr lang="ru-RU" dirty="0" smtClean="0"/>
              <a:t>следующий разряд – за ноль и далее чередуем. </a:t>
            </a:r>
            <a:endParaRPr lang="en-US" dirty="0" smtClean="0"/>
          </a:p>
          <a:p>
            <a:pPr lvl="2"/>
            <a:r>
              <a:rPr lang="ru-RU" dirty="0" smtClean="0"/>
              <a:t>Если </a:t>
            </a:r>
            <a:r>
              <a:rPr lang="en-US" i="1" dirty="0" smtClean="0"/>
              <a:t>d &gt; b</a:t>
            </a:r>
            <a:r>
              <a:rPr lang="ru-RU" dirty="0" smtClean="0"/>
              <a:t>, то достаточно избавиться от младшего разряда.</a:t>
            </a:r>
          </a:p>
          <a:p>
            <a:r>
              <a:rPr lang="ru-RU" dirty="0" smtClean="0"/>
              <a:t>Далее проверим полученное число. </a:t>
            </a:r>
          </a:p>
          <a:p>
            <a:pPr lvl="1"/>
            <a:r>
              <a:rPr lang="ru-RU" dirty="0" smtClean="0"/>
              <a:t>Если оно меньше числа </a:t>
            </a:r>
            <a:r>
              <a:rPr lang="en-US" i="1" dirty="0" smtClean="0"/>
              <a:t>a</a:t>
            </a:r>
            <a:r>
              <a:rPr lang="ru-RU" dirty="0" smtClean="0"/>
              <a:t>, то следует вывести 0, т.к. не выполняются необходимые условия</a:t>
            </a:r>
            <a:r>
              <a:rPr lang="en-US" dirty="0" smtClean="0"/>
              <a:t>.</a:t>
            </a:r>
          </a:p>
          <a:p>
            <a:pPr lvl="1"/>
            <a:r>
              <a:rPr lang="ru-RU" dirty="0" smtClean="0"/>
              <a:t>Иначе, следует вывести полученное число в виде ответа. </a:t>
            </a:r>
          </a:p>
          <a:p>
            <a:pPr lvl="1"/>
            <a:r>
              <a:rPr lang="ru-RU" dirty="0" smtClean="0"/>
              <a:t>Такая проверка выполняется и в случае, когда </a:t>
            </a:r>
            <a:r>
              <a:rPr lang="en-US" i="1" dirty="0" smtClean="0"/>
              <a:t>d &lt; b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В. Радиостанция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Другой возможный способ вычисления</a:t>
            </a:r>
            <a:endParaRPr lang="en-US" dirty="0" smtClean="0"/>
          </a:p>
          <a:p>
            <a:pPr lvl="1"/>
            <a:r>
              <a:rPr lang="en-US" dirty="0" smtClean="0"/>
              <a:t>d = 1</a:t>
            </a:r>
            <a:r>
              <a:rPr lang="ru-RU" dirty="0" smtClean="0"/>
              <a:t>, </a:t>
            </a:r>
            <a:endParaRPr lang="en-US" dirty="0" smtClean="0"/>
          </a:p>
          <a:p>
            <a:pPr lvl="1"/>
            <a:r>
              <a:rPr lang="ru-RU" dirty="0" smtClean="0"/>
              <a:t>пока</a:t>
            </a:r>
            <a:r>
              <a:rPr lang="en-US" dirty="0" smtClean="0"/>
              <a:t>             </a:t>
            </a:r>
            <a:r>
              <a:rPr lang="ru-RU" dirty="0" smtClean="0"/>
              <a:t>  </a:t>
            </a:r>
            <a:endParaRPr lang="en-US" dirty="0" smtClean="0"/>
          </a:p>
          <a:p>
            <a:pPr lvl="2"/>
            <a:r>
              <a:rPr lang="en-US" i="1" dirty="0" smtClean="0"/>
              <a:t>d = d*2</a:t>
            </a:r>
            <a:r>
              <a:rPr lang="en-US" dirty="0" smtClean="0"/>
              <a:t> </a:t>
            </a:r>
            <a:r>
              <a:rPr lang="ru-RU" dirty="0" smtClean="0"/>
              <a:t> – для четного слева разряда, </a:t>
            </a:r>
            <a:endParaRPr lang="en-US" dirty="0" smtClean="0"/>
          </a:p>
          <a:p>
            <a:pPr lvl="2"/>
            <a:r>
              <a:rPr lang="en-US" i="1" dirty="0" smtClean="0"/>
              <a:t>d = d*2 + 1</a:t>
            </a:r>
            <a:r>
              <a:rPr lang="ru-RU" dirty="0" smtClean="0"/>
              <a:t> – для нечетного разряда</a:t>
            </a:r>
            <a:endParaRPr lang="en-US" dirty="0" smtClean="0"/>
          </a:p>
          <a:p>
            <a:pPr lvl="2"/>
            <a:r>
              <a:rPr lang="ru-RU" dirty="0" smtClean="0"/>
              <a:t>сравнить с </a:t>
            </a:r>
            <a:r>
              <a:rPr lang="en-US" i="1" dirty="0" smtClean="0"/>
              <a:t>b</a:t>
            </a:r>
            <a:r>
              <a:rPr lang="ru-RU" dirty="0" smtClean="0"/>
              <a:t>, </a:t>
            </a:r>
            <a:endParaRPr lang="en-US" dirty="0" smtClean="0"/>
          </a:p>
          <a:p>
            <a:pPr lvl="3"/>
            <a:r>
              <a:rPr lang="ru-RU" dirty="0" smtClean="0"/>
              <a:t>если</a:t>
            </a:r>
            <a:r>
              <a:rPr lang="ru-RU" i="1" dirty="0" smtClean="0"/>
              <a:t> </a:t>
            </a:r>
            <a:r>
              <a:rPr lang="en-US" i="1" dirty="0" smtClean="0"/>
              <a:t>d</a:t>
            </a:r>
            <a:r>
              <a:rPr lang="ru-RU" dirty="0" smtClean="0"/>
              <a:t> больше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ru-RU" dirty="0" smtClean="0"/>
              <a:t> -  откинуть последний разряд, поделив нацело на 2, сравнить с </a:t>
            </a:r>
            <a:r>
              <a:rPr lang="en-US" i="1" dirty="0" smtClean="0"/>
              <a:t>a</a:t>
            </a:r>
            <a:r>
              <a:rPr lang="ru-RU" dirty="0" smtClean="0"/>
              <a:t>, вывести ответ.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2348880"/>
            <a:ext cx="663824" cy="360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В. Радиостанция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Код программы на </a:t>
            </a:r>
            <a:r>
              <a:rPr lang="en-US" dirty="0" smtClean="0"/>
              <a:t>C++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b, c=0;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&gt;&gt;a;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&gt;&gt;b;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 = 1;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while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)(log(b)/log(2))+1)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	c&lt;&lt;=1;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	if (f%2)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		c|=1;           	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	f++;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	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if (c==b)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&lt;&lt;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b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&lt;&lt;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else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 (c&gt;b)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c=c&gt;&gt;1;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 (c&lt;a)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&lt;&lt;0;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	else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&lt;&lt;c;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}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В. Радиостанция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Код программы на языке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C#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class Program</a:t>
            </a: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static void Main(string[]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string[]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Console.ReadLine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().Split(' ');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a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int.Parse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[0]);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b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int.Parse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[1]);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GetAnswer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(a, b));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ru-RU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static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GetAnswer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 {</a:t>
            </a:r>
            <a:endParaRPr lang="ru-RU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c = 1;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blink = 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ru-RU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while (c &lt;= 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c &lt;&lt;= 1;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c |= blink;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blink = 1 - blink;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c &gt;&gt;= 1;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if (c &lt; 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return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else  return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ru-RU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С. Десант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4452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Курсант </a:t>
            </a:r>
            <a:r>
              <a:rPr lang="ru-RU" dirty="0" err="1" smtClean="0"/>
              <a:t>О’Денил</a:t>
            </a:r>
            <a:r>
              <a:rPr lang="ru-RU" dirty="0" smtClean="0"/>
              <a:t>, успешно прошедший теоретический курс в военной академии, направлен для прохождения боевой практики на борт действующего корабля ВКФ Земной Федерации в звании третьего лейтенанта. Его корабль направлен к звездной системе Каппа для высадки научной экспедиции.</a:t>
            </a:r>
          </a:p>
          <a:p>
            <a:r>
              <a:rPr lang="ru-RU" dirty="0" smtClean="0"/>
              <a:t>По прибытии в систему кораблю требовалось обеспечить высадку исследовательского десанта на планету Каппа-2. </a:t>
            </a:r>
            <a:endParaRPr lang="en-US" dirty="0" smtClean="0"/>
          </a:p>
          <a:p>
            <a:pPr lvl="1"/>
            <a:r>
              <a:rPr lang="ru-RU" dirty="0" smtClean="0"/>
              <a:t>Капитан корабля Мелисса </a:t>
            </a:r>
            <a:r>
              <a:rPr lang="ru-RU" dirty="0" err="1" smtClean="0"/>
              <a:t>Старк</a:t>
            </a:r>
            <a:r>
              <a:rPr lang="ru-RU" dirty="0" smtClean="0"/>
              <a:t> вызвала нашего героя для постановки следующей боевой задачи: </a:t>
            </a:r>
            <a:r>
              <a:rPr lang="ru-RU" i="1" dirty="0" smtClean="0"/>
              <a:t>обеспечить должное наведение десантной капсулы для достижения заданной точки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О’Денил</a:t>
            </a:r>
            <a:r>
              <a:rPr lang="ru-RU" dirty="0" smtClean="0"/>
              <a:t> сразу же вспомнил, что для лучшего результата требуется установить </a:t>
            </a:r>
            <a:r>
              <a:rPr lang="ru-RU" i="1" dirty="0" smtClean="0"/>
              <a:t>угол наведения относительно борта </a:t>
            </a:r>
            <a:r>
              <a:rPr lang="ru-RU" dirty="0" smtClean="0"/>
              <a:t>корабля так, чтобы </a:t>
            </a:r>
            <a:r>
              <a:rPr lang="ru-RU" i="1" dirty="0" smtClean="0"/>
              <a:t>отрезок, </a:t>
            </a:r>
            <a:r>
              <a:rPr lang="ru-RU" dirty="0" smtClean="0"/>
              <a:t>соединяющий центр борта корабля и поверхность планеты был </a:t>
            </a:r>
            <a:r>
              <a:rPr lang="ru-RU" i="1" dirty="0" smtClean="0"/>
              <a:t>перпендикулярен к поверхности </a:t>
            </a:r>
            <a:r>
              <a:rPr lang="ru-RU" dirty="0" smtClean="0"/>
              <a:t>планеты. </a:t>
            </a:r>
            <a:endParaRPr lang="en-US" dirty="0" smtClean="0"/>
          </a:p>
          <a:p>
            <a:pPr lvl="1"/>
            <a:r>
              <a:rPr lang="ru-RU" dirty="0" smtClean="0"/>
              <a:t>Для проведения данной операции наводчику выдавались </a:t>
            </a:r>
            <a:r>
              <a:rPr lang="ru-RU" i="1" dirty="0" smtClean="0"/>
              <a:t>координаты </a:t>
            </a:r>
            <a:r>
              <a:rPr lang="en-US" i="1" dirty="0" smtClean="0"/>
              <a:t>( x</a:t>
            </a:r>
            <a:r>
              <a:rPr lang="en-US" i="1" baseline="-25000" dirty="0" smtClean="0"/>
              <a:t>0</a:t>
            </a:r>
            <a:r>
              <a:rPr lang="en-US" i="1" dirty="0" smtClean="0"/>
              <a:t>, y</a:t>
            </a:r>
            <a:r>
              <a:rPr lang="en-US" i="1" baseline="-25000" dirty="0" smtClean="0"/>
              <a:t>0</a:t>
            </a:r>
            <a:r>
              <a:rPr lang="en-US" i="1" dirty="0" smtClean="0"/>
              <a:t> )</a:t>
            </a:r>
            <a:r>
              <a:rPr lang="ru-RU" i="1" dirty="0" smtClean="0"/>
              <a:t> передней и </a:t>
            </a:r>
            <a:r>
              <a:rPr lang="en-US" i="1" dirty="0" smtClean="0"/>
              <a:t>( x</a:t>
            </a:r>
            <a:r>
              <a:rPr lang="en-US" i="1" baseline="-25000" dirty="0" smtClean="0"/>
              <a:t>1</a:t>
            </a:r>
            <a:r>
              <a:rPr lang="en-US" i="1" dirty="0" smtClean="0"/>
              <a:t>, y</a:t>
            </a:r>
            <a:r>
              <a:rPr lang="en-US" i="1" baseline="-25000" dirty="0" smtClean="0"/>
              <a:t>1</a:t>
            </a:r>
            <a:r>
              <a:rPr lang="en-US" i="1" dirty="0" smtClean="0"/>
              <a:t> )</a:t>
            </a:r>
            <a:r>
              <a:rPr lang="ru-RU" i="1" dirty="0" smtClean="0"/>
              <a:t> задней части </a:t>
            </a:r>
            <a:r>
              <a:rPr lang="ru-RU" dirty="0" smtClean="0"/>
              <a:t>палубы корабля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  <a:endParaRPr lang="en-US" dirty="0" smtClean="0"/>
          </a:p>
          <a:p>
            <a:pPr lvl="1"/>
            <a:r>
              <a:rPr lang="ru-RU" i="1" dirty="0" smtClean="0"/>
              <a:t>Расчет проводится в плоскости орбиты корабля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Центр окружности, описывающей планету, размещается в начале координат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С. Десант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Лейтенант просит Вас рассчитать </a:t>
            </a:r>
            <a:r>
              <a:rPr lang="ru-RU" i="1" dirty="0" smtClean="0"/>
              <a:t>угол, под которым будет проведен запуск</a:t>
            </a:r>
            <a:r>
              <a:rPr lang="ru-RU" dirty="0" smtClean="0"/>
              <a:t> десантной капсулы. </a:t>
            </a:r>
            <a:endParaRPr lang="en-US" dirty="0" smtClean="0"/>
          </a:p>
          <a:p>
            <a:pPr lvl="1"/>
            <a:r>
              <a:rPr lang="ru-RU" dirty="0" smtClean="0"/>
              <a:t>Запуск будет проведен с центра корабля. </a:t>
            </a:r>
            <a:endParaRPr lang="en-US" dirty="0" smtClean="0"/>
          </a:p>
          <a:p>
            <a:pPr lvl="1"/>
            <a:r>
              <a:rPr lang="ru-RU" dirty="0" smtClean="0"/>
              <a:t>Направление отсчета координат ведется от задней палубы к передней. </a:t>
            </a:r>
            <a:endParaRPr lang="en-US" dirty="0" smtClean="0"/>
          </a:p>
          <a:p>
            <a:pPr lvl="1"/>
            <a:r>
              <a:rPr lang="ru-RU" dirty="0" smtClean="0"/>
              <a:t>За 0 градусов принимается угол, при котором капсула будет запущена параллельно кораблю.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2123728" y="3717032"/>
          <a:ext cx="5796824" cy="3240360"/>
        </p:xfrm>
        <a:graphic>
          <a:graphicData uri="http://schemas.openxmlformats.org/presentationml/2006/ole">
            <p:oleObj spid="_x0000_s76801" name="Visio" r:id="rId3" imgW="1884988" imgH="111969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С. Десант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В первой строке через пробел подаются четыре целых числа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координаты передней и задней палуб корабля. </a:t>
            </a:r>
          </a:p>
          <a:p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pPr lvl="1"/>
            <a:r>
              <a:rPr lang="ru-RU" dirty="0" smtClean="0"/>
              <a:t>В единственной строке выведите вещественное число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i="1" dirty="0" smtClean="0"/>
              <a:t>с точностью до двух знаков после запятой </a:t>
            </a:r>
            <a:r>
              <a:rPr lang="ru-RU" dirty="0" smtClean="0"/>
              <a:t>- </a:t>
            </a:r>
            <a:r>
              <a:rPr lang="ru-RU" b="1" dirty="0" smtClean="0"/>
              <a:t>угол в градусах</a:t>
            </a:r>
            <a:r>
              <a:rPr lang="ru-RU" dirty="0" smtClean="0"/>
              <a:t>, под которым с корабля проведен запуск десантной капсулы.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4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99" y="2276872"/>
            <a:ext cx="4070347" cy="432048"/>
          </a:xfrm>
          <a:prstGeom prst="rect">
            <a:avLst/>
          </a:prstGeom>
          <a:noFill/>
        </p:spPr>
      </p:pic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4005064"/>
            <a:ext cx="1676436" cy="360040"/>
          </a:xfrm>
          <a:prstGeom prst="rect">
            <a:avLst/>
          </a:prstGeom>
          <a:noFill/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475656" y="5301208"/>
          <a:ext cx="5705475" cy="701040"/>
        </p:xfrm>
        <a:graphic>
          <a:graphicData uri="http://schemas.openxmlformats.org/drawingml/2006/table">
            <a:tbl>
              <a:tblPr/>
              <a:tblGrid>
                <a:gridCol w="2847975"/>
                <a:gridCol w="28575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Стандартный вход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Стандартный выход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4010 3000 3990 3000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36.869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С. Десант: 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869160"/>
            <a:ext cx="8712968" cy="170537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Проведем отрезок от центра планеты – начала координат – до центра корабля. </a:t>
            </a:r>
          </a:p>
          <a:p>
            <a:r>
              <a:rPr lang="ru-RU" dirty="0" smtClean="0"/>
              <a:t>Для решения задачи достаточно </a:t>
            </a:r>
            <a:r>
              <a:rPr lang="ru-RU" b="1" dirty="0" smtClean="0"/>
              <a:t>найти угол между данным отрезком и отрезком, соединяющим переднюю и заднюю палубы корабля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0593" name="Object 1"/>
          <p:cNvGraphicFramePr>
            <a:graphicFrameLocks noChangeAspect="1"/>
          </p:cNvGraphicFramePr>
          <p:nvPr/>
        </p:nvGraphicFramePr>
        <p:xfrm>
          <a:off x="2195735" y="980728"/>
          <a:ext cx="5142253" cy="3888432"/>
        </p:xfrm>
        <a:graphic>
          <a:graphicData uri="http://schemas.openxmlformats.org/presentationml/2006/ole">
            <p:oleObj spid="_x0000_s110593" name="Visio" r:id="rId3" imgW="1479788" imgH="111969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С. Десант: 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Это легко сделать, используя скалярное </a:t>
            </a:r>
            <a:br>
              <a:rPr lang="ru-RU" dirty="0" smtClean="0"/>
            </a:br>
            <a:r>
              <a:rPr lang="ru-RU" dirty="0" smtClean="0"/>
              <a:t>произведение векторов. </a:t>
            </a:r>
          </a:p>
          <a:p>
            <a:r>
              <a:rPr lang="ru-RU" dirty="0" smtClean="0"/>
              <a:t>Известно, что </a:t>
            </a:r>
          </a:p>
          <a:p>
            <a:r>
              <a:rPr lang="ru-RU" dirty="0" smtClean="0"/>
              <a:t>Определим вектора для решения задачи: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Для удобства вычислений центр координат перенесен в точку </a:t>
            </a:r>
            <a:r>
              <a:rPr lang="en-US" i="1" dirty="0" smtClean="0"/>
              <a:t>M</a:t>
            </a:r>
            <a:r>
              <a:rPr lang="ru-RU" dirty="0" smtClean="0"/>
              <a:t> (середина корабля). </a:t>
            </a:r>
          </a:p>
          <a:p>
            <a:r>
              <a:rPr lang="ru-RU" dirty="0" smtClean="0"/>
              <a:t>Из определения скалярного произведения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векторов выразим </a:t>
            </a:r>
            <a:r>
              <a:rPr lang="en-US" i="1" dirty="0" err="1" smtClean="0"/>
              <a:t>cos</a:t>
            </a:r>
            <a:r>
              <a:rPr lang="en-US" i="1" dirty="0" smtClean="0"/>
              <a:t> </a:t>
            </a:r>
            <a:r>
              <a:rPr lang="el-GR" i="1" dirty="0" smtClean="0"/>
              <a:t>α</a:t>
            </a:r>
            <a:r>
              <a:rPr lang="en-US" i="1" dirty="0" smtClean="0"/>
              <a:t>:</a:t>
            </a:r>
          </a:p>
          <a:p>
            <a:r>
              <a:rPr lang="ru-RU" dirty="0" smtClean="0"/>
              <a:t>Скалярное произведение векторов можно посчитать, используя координаты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7521" name="Object 1"/>
          <p:cNvGraphicFramePr>
            <a:graphicFrameLocks noChangeAspect="1"/>
          </p:cNvGraphicFramePr>
          <p:nvPr/>
        </p:nvGraphicFramePr>
        <p:xfrm>
          <a:off x="5906285" y="692696"/>
          <a:ext cx="3237715" cy="2448272"/>
        </p:xfrm>
        <a:graphic>
          <a:graphicData uri="http://schemas.openxmlformats.org/presentationml/2006/ole">
            <p:oleObj spid="_x0000_s107521" name="Visio" r:id="rId3" imgW="1479788" imgH="1119690" progId="Visio.Drawing.11">
              <p:embed/>
            </p:oleObj>
          </a:graphicData>
        </a:graphic>
      </p:graphicFrame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2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2132856"/>
            <a:ext cx="2707836" cy="504056"/>
          </a:xfrm>
          <a:prstGeom prst="rect">
            <a:avLst/>
          </a:prstGeom>
          <a:noFill/>
        </p:spPr>
      </p:pic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3068960"/>
            <a:ext cx="3212665" cy="432048"/>
          </a:xfrm>
          <a:prstGeom prst="rect">
            <a:avLst/>
          </a:prstGeom>
          <a:noFill/>
        </p:spPr>
      </p:pic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27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3140968"/>
            <a:ext cx="2503663" cy="432048"/>
          </a:xfrm>
          <a:prstGeom prst="rect">
            <a:avLst/>
          </a:prstGeom>
          <a:noFill/>
        </p:spPr>
      </p:pic>
      <p:sp>
        <p:nvSpPr>
          <p:cNvPr id="1075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29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4221088"/>
            <a:ext cx="1517192" cy="864096"/>
          </a:xfrm>
          <a:prstGeom prst="rect">
            <a:avLst/>
          </a:prstGeom>
          <a:noFill/>
        </p:spPr>
      </p:pic>
      <p:sp>
        <p:nvSpPr>
          <p:cNvPr id="1075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31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5445224"/>
            <a:ext cx="2110002" cy="432048"/>
          </a:xfrm>
          <a:prstGeom prst="rect">
            <a:avLst/>
          </a:prstGeom>
          <a:noFill/>
        </p:spPr>
      </p:pic>
      <p:sp>
        <p:nvSpPr>
          <p:cNvPr id="10753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33" name="Picture 1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6021288"/>
            <a:ext cx="3310663" cy="353566"/>
          </a:xfrm>
          <a:prstGeom prst="rect">
            <a:avLst/>
          </a:prstGeom>
          <a:noFill/>
        </p:spPr>
      </p:pic>
      <p:sp>
        <p:nvSpPr>
          <p:cNvPr id="10753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35" name="Picture 1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5849888"/>
            <a:ext cx="3322187" cy="10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С. Десант: 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617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Код программы на языке </a:t>
            </a:r>
            <a:r>
              <a:rPr lang="en-US" dirty="0" smtClean="0"/>
              <a:t>C++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x0, y0, x1, y1;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&gt;&gt;x0&gt;&gt;y0&gt;&gt;x1&gt;&gt;y1;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(x1+x0)/2.0;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ym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(y1+y0)/2.0;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long double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(x1-xm); 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long double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ya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(y1-ym);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long double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-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long double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yb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-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ym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long double r 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xb+ya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yb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long double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s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(xa,2)+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(ya,2))*(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(xm,2)+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(ym,2)));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long double d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(r/s)*180/(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atan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(1)*4);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&lt;&lt;d&lt;&lt;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Задачи </a:t>
            </a:r>
            <a:r>
              <a:rPr lang="en-US" dirty="0" smtClean="0"/>
              <a:t>A, B, C, D, E</a:t>
            </a:r>
          </a:p>
          <a:p>
            <a:pPr lvl="1"/>
            <a:r>
              <a:rPr lang="ru-RU" dirty="0" smtClean="0"/>
              <a:t>Имя входного файла: Стандартный ввод</a:t>
            </a:r>
          </a:p>
          <a:p>
            <a:pPr lvl="1"/>
            <a:r>
              <a:rPr lang="ru-RU" dirty="0" smtClean="0"/>
              <a:t>Имя выходного файла: Стандартный вывод</a:t>
            </a:r>
          </a:p>
          <a:p>
            <a:pPr lvl="1"/>
            <a:r>
              <a:rPr lang="ru-RU" dirty="0" smtClean="0"/>
              <a:t>Ограничение по времени: 1 секунда </a:t>
            </a:r>
          </a:p>
          <a:p>
            <a:pPr lvl="1"/>
            <a:r>
              <a:rPr lang="ru-RU" dirty="0" smtClean="0"/>
              <a:t>Ограничение по памяти: 64 мегабайта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Экспедиция, в которую входит лейтенант </a:t>
            </a:r>
            <a:r>
              <a:rPr lang="ru-RU" dirty="0" err="1" smtClean="0"/>
              <a:t>О'Денил</a:t>
            </a:r>
            <a:r>
              <a:rPr lang="ru-RU" dirty="0" smtClean="0"/>
              <a:t>, собирается отправиться в далекую звездную систему </a:t>
            </a:r>
            <a:r>
              <a:rPr lang="en-US" i="1" dirty="0" smtClean="0"/>
              <a:t>F</a:t>
            </a:r>
            <a:r>
              <a:rPr lang="ru-RU" dirty="0" smtClean="0"/>
              <a:t> из системы </a:t>
            </a:r>
            <a:r>
              <a:rPr lang="en-US" i="1" dirty="0" smtClean="0"/>
              <a:t>S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Но ограничения на количество топлива в корабле не позволяют лететь напрямую по назначению, так что приходится делать дозаправки в других системах не реже, чем через</a:t>
            </a:r>
            <a:r>
              <a:rPr lang="en-US" dirty="0" smtClean="0"/>
              <a:t> </a:t>
            </a:r>
            <a:r>
              <a:rPr lang="en-US" i="1" dirty="0" smtClean="0"/>
              <a:t>T</a:t>
            </a:r>
            <a:r>
              <a:rPr lang="ru-RU" dirty="0" smtClean="0"/>
              <a:t> лет. </a:t>
            </a:r>
            <a:endParaRPr lang="en-US" dirty="0" smtClean="0"/>
          </a:p>
          <a:p>
            <a:pPr lvl="1"/>
            <a:r>
              <a:rPr lang="ru-RU" dirty="0" smtClean="0"/>
              <a:t>Чтобы максимально быстро преодолевать межзвездные расстояния, </a:t>
            </a:r>
            <a:r>
              <a:rPr lang="ru-RU" i="1" dirty="0" smtClean="0"/>
              <a:t>половину пути корабль летит равноускоренно с ускорением </a:t>
            </a:r>
            <a:r>
              <a:rPr lang="en-US" i="1" dirty="0" smtClean="0"/>
              <a:t>a = 1 </a:t>
            </a:r>
            <a:r>
              <a:rPr lang="ru-RU" i="1" dirty="0" smtClean="0"/>
              <a:t>св. год / год</a:t>
            </a:r>
            <a:r>
              <a:rPr lang="ru-RU" i="1" baseline="30000" dirty="0" smtClean="0"/>
              <a:t>2</a:t>
            </a:r>
            <a:r>
              <a:rPr lang="ru-RU" dirty="0" smtClean="0"/>
              <a:t>, а </a:t>
            </a:r>
            <a:r>
              <a:rPr lang="ru-RU" i="1" dirty="0" smtClean="0"/>
              <a:t>вторую половину - </a:t>
            </a:r>
            <a:r>
              <a:rPr lang="ru-RU" i="1" dirty="0" err="1" smtClean="0"/>
              <a:t>равнозамедленно</a:t>
            </a:r>
            <a:r>
              <a:rPr lang="ru-RU" i="1" dirty="0" smtClean="0"/>
              <a:t> с тем же ускорением</a:t>
            </a:r>
            <a:r>
              <a:rPr lang="ru-RU" dirty="0" smtClean="0"/>
              <a:t>, что позволяет останавливаться вовремя. </a:t>
            </a:r>
          </a:p>
          <a:p>
            <a:pPr lvl="2"/>
            <a:r>
              <a:rPr lang="ru-RU" dirty="0" smtClean="0"/>
              <a:t>Дозаправки, по сравнению с перелетами, происходят моментально. </a:t>
            </a:r>
          </a:p>
          <a:p>
            <a:pPr lvl="2"/>
            <a:r>
              <a:rPr lang="ru-RU" dirty="0" smtClean="0"/>
              <a:t>Кроме того, из-за космических опасностей возможны перелёты только по заданным переходам.</a:t>
            </a:r>
          </a:p>
          <a:p>
            <a:r>
              <a:rPr lang="ru-RU" dirty="0" smtClean="0"/>
              <a:t>Необходимо определить, </a:t>
            </a:r>
            <a:r>
              <a:rPr lang="ru-RU" i="1" dirty="0" smtClean="0"/>
              <a:t>за какое минимальное время исследователи могут добраться до своей цели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Примечания:</a:t>
            </a:r>
          </a:p>
          <a:p>
            <a:pPr lvl="1"/>
            <a:r>
              <a:rPr lang="ru-RU" dirty="0" smtClean="0"/>
              <a:t>Если корабль начал движение с нулевой начальной скоростью, то расстояние, пройденное им за время </a:t>
            </a:r>
            <a:r>
              <a:rPr lang="en-US" i="1" dirty="0" smtClean="0"/>
              <a:t>t</a:t>
            </a:r>
            <a:r>
              <a:rPr lang="ru-RU" dirty="0" smtClean="0"/>
              <a:t> с ускорением  следует считать по формуле </a:t>
            </a:r>
          </a:p>
          <a:p>
            <a:pPr lvl="1"/>
            <a:endParaRPr lang="en-US" dirty="0" smtClean="0"/>
          </a:p>
          <a:p>
            <a:pPr lvl="1"/>
            <a:r>
              <a:rPr lang="ru-RU" dirty="0" smtClean="0"/>
              <a:t>Световой год - расстояние, которое свет проходит в вакууме за один год.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468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2708920"/>
            <a:ext cx="360040" cy="643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В первой строке вводится целое число </a:t>
            </a:r>
            <a:r>
              <a:rPr lang="en-US" i="1" dirty="0" smtClean="0"/>
              <a:t>T</a:t>
            </a:r>
            <a:r>
              <a:rPr lang="ru-RU" dirty="0" smtClean="0"/>
              <a:t> – максимальное время перелета между системами в годах</a:t>
            </a:r>
            <a:r>
              <a:rPr lang="en-US" dirty="0" smtClean="0"/>
              <a:t>, </a:t>
            </a:r>
            <a:r>
              <a:rPr lang="en-US" i="1" dirty="0" smtClean="0"/>
              <a:t>1 ≤ T ≤ 10</a:t>
            </a:r>
            <a:r>
              <a:rPr lang="en-US" i="1" baseline="30000" dirty="0" smtClean="0"/>
              <a:t>9</a:t>
            </a:r>
            <a:r>
              <a:rPr lang="en-US" i="1" dirty="0" smtClean="0"/>
              <a:t>.</a:t>
            </a:r>
            <a:endParaRPr lang="ru-RU" dirty="0" smtClean="0"/>
          </a:p>
          <a:p>
            <a:r>
              <a:rPr lang="ru-RU" dirty="0" smtClean="0"/>
              <a:t>Во второй строке вводится 3 целых числа: </a:t>
            </a:r>
            <a:endParaRPr lang="en-US" dirty="0" smtClean="0"/>
          </a:p>
          <a:p>
            <a:pPr lvl="1"/>
            <a:r>
              <a:rPr lang="en-US" i="1" dirty="0" smtClean="0"/>
              <a:t>N, 2 ≤ N ≤  50, - </a:t>
            </a:r>
            <a:r>
              <a:rPr lang="ru-RU" dirty="0" smtClean="0"/>
              <a:t>количество известных звездных систем, </a:t>
            </a:r>
            <a:endParaRPr lang="en-US" dirty="0" smtClean="0"/>
          </a:p>
          <a:p>
            <a:pPr lvl="1"/>
            <a:r>
              <a:rPr lang="en-US" i="1" dirty="0" smtClean="0"/>
              <a:t>S - </a:t>
            </a:r>
            <a:r>
              <a:rPr lang="ru-RU" dirty="0" smtClean="0"/>
              <a:t>номер начальной звездной системы </a:t>
            </a:r>
            <a:endParaRPr lang="en-US" dirty="0" smtClean="0"/>
          </a:p>
          <a:p>
            <a:pPr lvl="1"/>
            <a:r>
              <a:rPr lang="en-US" i="1" dirty="0" smtClean="0"/>
              <a:t>F - </a:t>
            </a:r>
            <a:r>
              <a:rPr lang="ru-RU" dirty="0" smtClean="0"/>
              <a:t>номер конечной</a:t>
            </a:r>
          </a:p>
          <a:p>
            <a:r>
              <a:rPr lang="ru-RU" dirty="0" smtClean="0"/>
              <a:t>В третьей строке вводится количество безопасных переходов между различными соседними системами</a:t>
            </a:r>
          </a:p>
          <a:p>
            <a:r>
              <a:rPr lang="ru-RU" dirty="0" smtClean="0"/>
              <a:t>Остальные </a:t>
            </a:r>
            <a:r>
              <a:rPr lang="en-US" i="1" dirty="0" smtClean="0"/>
              <a:t>M</a:t>
            </a:r>
            <a:r>
              <a:rPr lang="ru-RU" dirty="0" smtClean="0"/>
              <a:t> строк содержат их описание в виде трех целых чисел где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ru-RU" dirty="0" smtClean="0"/>
              <a:t> и </a:t>
            </a:r>
            <a:r>
              <a:rPr lang="en-US" i="1" dirty="0" smtClean="0"/>
              <a:t>b</a:t>
            </a:r>
            <a:r>
              <a:rPr lang="en-US" i="1" baseline="-25000" dirty="0" smtClean="0"/>
              <a:t>i</a:t>
            </a:r>
            <a:r>
              <a:rPr lang="ru-RU" dirty="0" smtClean="0"/>
              <a:t> - номера систем, </a:t>
            </a:r>
            <a:r>
              <a:rPr lang="ru-RU" dirty="0" smtClean="0"/>
              <a:t>а</a:t>
            </a:r>
            <a:r>
              <a:rPr lang="en-US" dirty="0" smtClean="0"/>
              <a:t> 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i</a:t>
            </a:r>
            <a:r>
              <a:rPr lang="ru-RU" dirty="0" smtClean="0"/>
              <a:t> </a:t>
            </a:r>
            <a:r>
              <a:rPr lang="ru-RU" dirty="0" smtClean="0"/>
              <a:t>- расстояние между системами в световых годах 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1136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366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6237312"/>
            <a:ext cx="1368152" cy="386172"/>
          </a:xfrm>
          <a:prstGeom prst="rect">
            <a:avLst/>
          </a:prstGeom>
          <a:noFill/>
        </p:spPr>
      </p:pic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492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3573016"/>
            <a:ext cx="2708198" cy="425574"/>
          </a:xfrm>
          <a:prstGeom prst="rect">
            <a:avLst/>
          </a:prstGeom>
          <a:noFill/>
        </p:spPr>
      </p:pic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493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4797152"/>
            <a:ext cx="2069283" cy="504056"/>
          </a:xfrm>
          <a:prstGeom prst="rect">
            <a:avLst/>
          </a:prstGeom>
          <a:noFill/>
        </p:spPr>
      </p:pic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493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6237312"/>
            <a:ext cx="3456385" cy="400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pPr lvl="1"/>
            <a:r>
              <a:rPr lang="ru-RU" dirty="0" smtClean="0"/>
              <a:t>Выведите единственное число - </a:t>
            </a:r>
            <a:r>
              <a:rPr lang="ru-RU" b="1" dirty="0" smtClean="0"/>
              <a:t>минимально возможное время полета в годах, с точностью не менее двух десятичных знаков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23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75656" y="3140968"/>
          <a:ext cx="6077585" cy="3154680"/>
        </p:xfrm>
        <a:graphic>
          <a:graphicData uri="http://schemas.openxmlformats.org/drawingml/2006/table">
            <a:tbl>
              <a:tblPr/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Стандартный вход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Стандартный выход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2 1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2 3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1 4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3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5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2915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6176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Необходимо построить </a:t>
            </a:r>
            <a:r>
              <a:rPr lang="ru-RU" i="1" dirty="0" smtClean="0"/>
              <a:t>граф, описывающий безопасные маршруты </a:t>
            </a:r>
            <a:r>
              <a:rPr lang="ru-RU" dirty="0" smtClean="0"/>
              <a:t>между звездными системами (системы - вершины, переходы между ними - ребра). </a:t>
            </a:r>
          </a:p>
          <a:p>
            <a:pPr lvl="1"/>
            <a:r>
              <a:rPr lang="ru-RU" dirty="0" smtClean="0"/>
              <a:t>Вес ребер – это </a:t>
            </a:r>
            <a:r>
              <a:rPr lang="ru-RU" i="1" dirty="0" smtClean="0"/>
              <a:t>расстояние между системами </a:t>
            </a:r>
            <a:r>
              <a:rPr lang="ru-RU" dirty="0" smtClean="0"/>
              <a:t>(в световых годах). </a:t>
            </a:r>
          </a:p>
          <a:p>
            <a:pPr lvl="1"/>
            <a:r>
              <a:rPr lang="ru-RU" dirty="0" smtClean="0"/>
              <a:t>Можно сразу же пересчитать веса, заменив расстояния на время полета. </a:t>
            </a:r>
          </a:p>
          <a:p>
            <a:r>
              <a:rPr lang="ru-RU" dirty="0" smtClean="0"/>
              <a:t>Пусть расстояние между некоторыми системами составляет </a:t>
            </a:r>
            <a:r>
              <a:rPr lang="en-US" i="1" dirty="0" smtClean="0"/>
              <a:t>L</a:t>
            </a:r>
            <a:r>
              <a:rPr lang="ru-RU" dirty="0" smtClean="0"/>
              <a:t> световых лет. </a:t>
            </a:r>
            <a:endParaRPr lang="en-US" dirty="0" smtClean="0"/>
          </a:p>
          <a:p>
            <a:pPr lvl="1"/>
            <a:r>
              <a:rPr lang="ru-RU" dirty="0" smtClean="0"/>
              <a:t>Половину пути корабль летит равноускоренно, так что подставив в формулу </a:t>
            </a:r>
            <a:r>
              <a:rPr lang="en-US" i="1" dirty="0" smtClean="0"/>
              <a:t>L/2 </a:t>
            </a:r>
            <a:r>
              <a:rPr lang="ru-RU" dirty="0" smtClean="0"/>
              <a:t>и выразив </a:t>
            </a:r>
            <a:r>
              <a:rPr lang="en-US" i="1" dirty="0" smtClean="0"/>
              <a:t>t</a:t>
            </a:r>
            <a:r>
              <a:rPr lang="ru-RU" dirty="0" smtClean="0"/>
              <a:t>, получаем </a:t>
            </a:r>
            <a:r>
              <a:rPr lang="ru-RU" i="1" dirty="0" smtClean="0"/>
              <a:t>время преодоления половины этого расстояния 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i="1" dirty="0" smtClean="0"/>
          </a:p>
          <a:p>
            <a:pPr lvl="1"/>
            <a:r>
              <a:rPr lang="ru-RU" dirty="0" smtClean="0"/>
              <a:t> </a:t>
            </a:r>
            <a:endParaRPr lang="en-US" dirty="0" smtClean="0"/>
          </a:p>
          <a:p>
            <a:pPr lvl="1"/>
            <a:r>
              <a:rPr lang="ru-RU" dirty="0" smtClean="0"/>
              <a:t>Вторую половину пути корабль летит </a:t>
            </a:r>
            <a:r>
              <a:rPr lang="ru-RU" dirty="0" err="1" smtClean="0"/>
              <a:t>равнозамедленно</a:t>
            </a:r>
            <a:r>
              <a:rPr lang="ru-RU" dirty="0" smtClean="0"/>
              <a:t> и тратит на это то же самое время. Так что вес ребра </a:t>
            </a:r>
            <a:r>
              <a:rPr lang="en-US" i="1" dirty="0" smtClean="0"/>
              <a:t>L</a:t>
            </a:r>
            <a:r>
              <a:rPr lang="ru-RU" dirty="0" smtClean="0"/>
              <a:t> св.лет можно заменить на время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ru-RU" dirty="0" smtClean="0"/>
              <a:t>После этого можно удалить ребра, полет по которым занимает больше </a:t>
            </a:r>
            <a:r>
              <a:rPr lang="en-US" i="1" dirty="0" smtClean="0"/>
              <a:t>T</a:t>
            </a:r>
            <a:r>
              <a:rPr lang="ru-RU" dirty="0" smtClean="0"/>
              <a:t> лет, так как на преодоление такого расстояния не хватает топлива корабля.</a:t>
            </a:r>
          </a:p>
          <a:p>
            <a:r>
              <a:rPr lang="ru-RU" dirty="0" smtClean="0"/>
              <a:t> Далее для поиска кратчайшего расстояния применяется </a:t>
            </a:r>
            <a:r>
              <a:rPr lang="ru-RU" b="1" dirty="0" smtClean="0"/>
              <a:t>алгоритм </a:t>
            </a:r>
            <a:r>
              <a:rPr lang="ru-RU" b="1" dirty="0" err="1" smtClean="0"/>
              <a:t>Дейкстры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57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3717032"/>
            <a:ext cx="605191" cy="758619"/>
          </a:xfrm>
          <a:prstGeom prst="rect">
            <a:avLst/>
          </a:prstGeom>
          <a:noFill/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571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6336" y="4653136"/>
            <a:ext cx="611560" cy="877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Код программы на языке </a:t>
            </a:r>
            <a:r>
              <a:rPr lang="en-US" dirty="0" smtClean="0"/>
              <a:t>C++</a:t>
            </a:r>
            <a:endParaRPr lang="ru-RU" dirty="0" smtClean="0"/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 = 1;</a:t>
            </a:r>
          </a:p>
          <a:p>
            <a:pPr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double 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s)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// вспомогательная функция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double t1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((double)s / a);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t1 * 2;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58924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Код программы на языке </a:t>
            </a:r>
            <a:r>
              <a:rPr lang="en-US" dirty="0" smtClean="0"/>
              <a:t>C++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T;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N, S, F;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N &gt;&gt; S &gt;&gt; F;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M;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double **w = new double*[N+1];		//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вес по времени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vis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=new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[N+1];	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посещено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double *d= new double[N+1];		//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время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N;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w[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= new double[N+1];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j = 0; j &lt;= N; j++)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w[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][j] = INT_MAX;      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 M;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b, e, l;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b &gt;&gt; e &gt;&gt; l;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w[e][b] = w[b][e] = t(l);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58924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N;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d[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= w[S][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vis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= false;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d[S] = 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index = 0, u = 0;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D. Полеты в космосе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964488" cy="558924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N;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double min = INT_MAX;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j = 0; j &lt;= N; j++)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if (!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vis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[j] &amp;&amp; d[j] &lt; min)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min = d[j];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index = j;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u = index;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vis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[u] = true;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j = 0; j &lt;= N; j++)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if (!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vis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[j] &amp;&amp; w[u][j] &lt;= T &amp;&amp; 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ru-RU" dirty="0" smtClean="0">
                <a:latin typeface="Courier New" pitchFamily="49" charset="0"/>
                <a:cs typeface="Courier New" pitchFamily="49" charset="0"/>
              </a:rPr>
            </a:br>
            <a:r>
              <a:rPr lang="ru-RU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d[u] != INT_MAX &amp;&amp; (d[u] + w[u][j] &lt; d[j]))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d[j] = d[u] + w[u][j];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&lt;&lt; d[F] &lt;&lt;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Шифр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61760"/>
          </a:xfrm>
        </p:spPr>
        <p:txBody>
          <a:bodyPr/>
          <a:lstStyle/>
          <a:p>
            <a:r>
              <a:rPr lang="ru-RU" dirty="0" smtClean="0"/>
              <a:t>Отряд под командованием лейтенанта </a:t>
            </a:r>
            <a:r>
              <a:rPr lang="ru-RU" dirty="0" err="1" smtClean="0"/>
              <a:t>О’Денила</a:t>
            </a:r>
            <a:r>
              <a:rPr lang="ru-RU" dirty="0" smtClean="0"/>
              <a:t> нашел странный текст, который состоит из </a:t>
            </a:r>
            <a:r>
              <a:rPr lang="ru-RU" i="1" dirty="0" err="1" smtClean="0"/>
              <a:t>n</a:t>
            </a:r>
            <a:r>
              <a:rPr lang="ru-RU" dirty="0" smtClean="0"/>
              <a:t> пар целых неотрицательных чисел </a:t>
            </a:r>
            <a:r>
              <a:rPr lang="ru-RU" i="1" dirty="0" err="1" smtClean="0"/>
              <a:t>a</a:t>
            </a:r>
            <a:r>
              <a:rPr lang="ru-RU" i="1" dirty="0" smtClean="0"/>
              <a:t>, </a:t>
            </a:r>
            <a:r>
              <a:rPr lang="ru-RU" i="1" dirty="0" err="1" smtClean="0"/>
              <a:t>b</a:t>
            </a:r>
            <a:r>
              <a:rPr lang="ru-RU" dirty="0" smtClean="0"/>
              <a:t> с одинаковым количеством разрядов. </a:t>
            </a:r>
            <a:endParaRPr lang="en-US" dirty="0" smtClean="0"/>
          </a:p>
          <a:p>
            <a:pPr lvl="1"/>
            <a:r>
              <a:rPr lang="ru-RU" dirty="0" smtClean="0"/>
              <a:t>Лейтенант понял, что текст зашифрован и передал его в штаб. </a:t>
            </a:r>
          </a:p>
          <a:p>
            <a:r>
              <a:rPr lang="ru-RU" dirty="0" smtClean="0"/>
              <a:t>В штабе дешифровщики поняли, что для расшифровки текста необходимо, чтобы пары были отсортированы следующим образом: </a:t>
            </a:r>
            <a:endParaRPr lang="en-US" dirty="0" smtClean="0"/>
          </a:p>
          <a:p>
            <a:pPr lvl="1"/>
            <a:r>
              <a:rPr lang="ru-RU" dirty="0" smtClean="0"/>
              <a:t>первые числа </a:t>
            </a:r>
            <a:r>
              <a:rPr lang="ru-RU" i="1" dirty="0" err="1" smtClean="0"/>
              <a:t>a</a:t>
            </a:r>
            <a:r>
              <a:rPr lang="ru-RU" i="1" dirty="0" smtClean="0"/>
              <a:t> </a:t>
            </a:r>
            <a:r>
              <a:rPr lang="ru-RU" dirty="0" smtClean="0"/>
              <a:t>- по возрастанию, а вторые </a:t>
            </a:r>
            <a:r>
              <a:rPr lang="ru-RU" i="1" dirty="0" err="1" smtClean="0"/>
              <a:t>b</a:t>
            </a:r>
            <a:r>
              <a:rPr lang="ru-RU" dirty="0" smtClean="0"/>
              <a:t> - по убыванию в случаях, где первые числа соответствующих пар равны т.е. там, где</a:t>
            </a:r>
          </a:p>
          <a:p>
            <a:endParaRPr lang="ru-RU" dirty="0" smtClean="0"/>
          </a:p>
          <a:p>
            <a:r>
              <a:rPr lang="ru-RU" dirty="0" smtClean="0"/>
              <a:t>Помогите дешифровщикам получить зашифрованную последовательность, написав программу-дешифратор, сортирующие пары чисел указанным способом.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87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437112"/>
            <a:ext cx="4909636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А. Археологи и курганы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760"/>
          </a:xfrm>
        </p:spPr>
        <p:txBody>
          <a:bodyPr>
            <a:normAutofit/>
          </a:bodyPr>
          <a:lstStyle/>
          <a:p>
            <a:r>
              <a:rPr lang="ru-RU" dirty="0" smtClean="0"/>
              <a:t>При предварительном исследовании планеты Каппа-2 были обнаружены следы исчезнувшей цивилизации. </a:t>
            </a:r>
            <a:endParaRPr lang="en-US" dirty="0" smtClean="0"/>
          </a:p>
          <a:p>
            <a:r>
              <a:rPr lang="ru-RU" dirty="0" smtClean="0"/>
              <a:t>Расшифровка найденных письменных источников указала на странный погребальный обряд. </a:t>
            </a:r>
            <a:endParaRPr lang="en-US" dirty="0" smtClean="0"/>
          </a:p>
          <a:p>
            <a:r>
              <a:rPr lang="ru-RU" dirty="0" smtClean="0"/>
              <a:t>На прямоугольном поле, размеченном как таблица, строились курганы разной высоты. </a:t>
            </a:r>
            <a:endParaRPr lang="en-US" dirty="0" smtClean="0"/>
          </a:p>
          <a:p>
            <a:pPr lvl="1"/>
            <a:r>
              <a:rPr lang="ru-RU" dirty="0" smtClean="0"/>
              <a:t>При этом могилы наиболее почитаемых граждан располагались следующим образом: </a:t>
            </a:r>
            <a:endParaRPr lang="en-US" dirty="0" smtClean="0"/>
          </a:p>
          <a:p>
            <a:pPr lvl="2"/>
            <a:r>
              <a:rPr lang="ru-RU" b="1" dirty="0" smtClean="0"/>
              <a:t>в столбце </a:t>
            </a:r>
            <a:r>
              <a:rPr lang="ru-RU" dirty="0" smtClean="0"/>
              <a:t>такой курган имеет </a:t>
            </a:r>
            <a:r>
              <a:rPr lang="ru-RU" b="1" dirty="0" smtClean="0"/>
              <a:t>максимальную высоту</a:t>
            </a:r>
            <a:r>
              <a:rPr lang="ru-RU" dirty="0" smtClean="0"/>
              <a:t>, что показывает количество благостных деяний, </a:t>
            </a:r>
            <a:endParaRPr lang="en-US" dirty="0" smtClean="0"/>
          </a:p>
          <a:p>
            <a:pPr lvl="2"/>
            <a:r>
              <a:rPr lang="ru-RU" b="1" dirty="0" smtClean="0"/>
              <a:t>в строке </a:t>
            </a:r>
            <a:r>
              <a:rPr lang="ru-RU" dirty="0" smtClean="0"/>
              <a:t>- </a:t>
            </a:r>
            <a:r>
              <a:rPr lang="ru-RU" b="1" dirty="0" smtClean="0"/>
              <a:t>минимальную</a:t>
            </a:r>
            <a:r>
              <a:rPr lang="ru-RU" dirty="0" smtClean="0"/>
              <a:t>, что говорит о малом количестве грехов.</a:t>
            </a:r>
          </a:p>
          <a:p>
            <a:pPr>
              <a:spcBef>
                <a:spcPts val="600"/>
              </a:spcBef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Шифр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В первой строке подается единственное целое число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ru-RU" dirty="0" smtClean="0"/>
              <a:t> - количество пар чисел в последовательности</a:t>
            </a:r>
          </a:p>
          <a:p>
            <a:r>
              <a:rPr lang="ru-RU" dirty="0" smtClean="0"/>
              <a:t>В следующих  строках приводится </a:t>
            </a:r>
            <a:r>
              <a:rPr lang="en-US" i="1" dirty="0" smtClean="0"/>
              <a:t>n</a:t>
            </a:r>
            <a:r>
              <a:rPr lang="ru-RU" dirty="0" smtClean="0"/>
              <a:t> пар целых чисел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, b</a:t>
            </a:r>
            <a:r>
              <a:rPr lang="en-US" i="1" baseline="-25000" dirty="0" smtClean="0"/>
              <a:t>i</a:t>
            </a:r>
            <a:r>
              <a:rPr lang="ru-RU" i="1" dirty="0" smtClean="0"/>
              <a:t> </a:t>
            </a:r>
            <a:r>
              <a:rPr lang="ru-RU" dirty="0" smtClean="0"/>
              <a:t>- перечень пар чисел для расшифровки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r>
              <a:rPr lang="ru-RU" dirty="0" smtClean="0"/>
              <a:t>Выведите </a:t>
            </a:r>
            <a:r>
              <a:rPr lang="en-US" i="1" dirty="0" smtClean="0"/>
              <a:t>n</a:t>
            </a:r>
            <a:r>
              <a:rPr lang="ru-RU" dirty="0" smtClean="0"/>
              <a:t> строк, в каждой из которых записана пара целых чисел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, b</a:t>
            </a:r>
            <a:r>
              <a:rPr lang="en-US" i="1" baseline="-25000" dirty="0" smtClean="0"/>
              <a:t>i</a:t>
            </a:r>
            <a:r>
              <a:rPr lang="ru-RU" i="1" dirty="0" smtClean="0"/>
              <a:t> </a:t>
            </a:r>
            <a:r>
              <a:rPr lang="ru-RU" dirty="0" smtClean="0"/>
              <a:t>- искомую последовательность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30</a:t>
            </a:fld>
            <a:endParaRPr lang="ru-RU"/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67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2204864"/>
            <a:ext cx="1360693" cy="353566"/>
          </a:xfrm>
          <a:prstGeom prst="rect">
            <a:avLst/>
          </a:prstGeom>
          <a:noFill/>
        </p:spPr>
      </p:pic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674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3068960"/>
            <a:ext cx="2517818" cy="353566"/>
          </a:xfrm>
          <a:prstGeom prst="rect">
            <a:avLst/>
          </a:prstGeom>
          <a:noFill/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763688" y="5039441"/>
          <a:ext cx="5220970" cy="1752600"/>
        </p:xfrm>
        <a:graphic>
          <a:graphicData uri="http://schemas.openxmlformats.org/drawingml/2006/table">
            <a:tbl>
              <a:tblPr/>
              <a:tblGrid>
                <a:gridCol w="2610485"/>
                <a:gridCol w="26104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Стандартный вход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Стандартный выход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000">
                        <a:latin typeface="Arial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1123 1325 </a:t>
                      </a:r>
                      <a:endParaRPr lang="ru-RU" sz="2000">
                        <a:latin typeface="Arial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6356 3731</a:t>
                      </a:r>
                      <a:endParaRPr lang="ru-RU" sz="2000">
                        <a:latin typeface="Arial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6356 3738</a:t>
                      </a:r>
                      <a:endParaRPr lang="ru-RU" sz="20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1123 1325 </a:t>
                      </a:r>
                      <a:endParaRPr lang="ru-RU" sz="2000" dirty="0">
                        <a:latin typeface="Arial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6356 3738 </a:t>
                      </a:r>
                      <a:endParaRPr lang="ru-RU" sz="2000" dirty="0">
                        <a:latin typeface="Arial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6356 3731</a:t>
                      </a:r>
                      <a:endParaRPr lang="ru-RU" sz="20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Шифр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решения задачи можно воспользоваться записями (структурами), состоящими из двух целочисленных полей </a:t>
            </a:r>
            <a:r>
              <a:rPr lang="ru-RU" i="1" dirty="0" err="1" smtClean="0"/>
              <a:t>a</a:t>
            </a:r>
            <a:r>
              <a:rPr lang="ru-RU" i="1" dirty="0" smtClean="0"/>
              <a:t>, </a:t>
            </a:r>
            <a:r>
              <a:rPr lang="ru-RU" i="1" dirty="0" err="1" smtClean="0"/>
              <a:t>b</a:t>
            </a:r>
            <a:r>
              <a:rPr lang="ru-RU" i="1" dirty="0" smtClean="0"/>
              <a:t>.</a:t>
            </a:r>
            <a:r>
              <a:rPr lang="ru-RU" dirty="0" smtClean="0"/>
              <a:t> </a:t>
            </a:r>
          </a:p>
          <a:p>
            <a:pPr lvl="1"/>
            <a:r>
              <a:rPr lang="ru-RU" dirty="0" smtClean="0"/>
              <a:t>Исходный массив можно отсортировать по значению первого поля, например, алгоритмом пузырьковой сортировки, при этом обращая внимание, что при равных значениях поля </a:t>
            </a:r>
            <a:r>
              <a:rPr lang="ru-RU" i="1" dirty="0" err="1" smtClean="0"/>
              <a:t>a</a:t>
            </a:r>
            <a:r>
              <a:rPr lang="ru-RU" i="1" dirty="0" smtClean="0"/>
              <a:t> </a:t>
            </a:r>
            <a:r>
              <a:rPr lang="ru-RU" dirty="0" smtClean="0"/>
              <a:t> необходимо переставить объекты в порядке убывания поля </a:t>
            </a:r>
            <a:r>
              <a:rPr lang="en-US" i="1" dirty="0" smtClean="0"/>
              <a:t>b</a:t>
            </a:r>
            <a:r>
              <a:rPr lang="ru-RU" i="1" dirty="0" smtClean="0"/>
              <a:t>.</a:t>
            </a:r>
            <a:r>
              <a:rPr lang="ru-RU" dirty="0" smtClean="0"/>
              <a:t> </a:t>
            </a:r>
            <a:endParaRPr lang="ru-RU" smtClean="0"/>
          </a:p>
          <a:p>
            <a:pPr lvl="1"/>
            <a:r>
              <a:rPr lang="ru-RU" smtClean="0"/>
              <a:t>Алгоритм </a:t>
            </a:r>
            <a:r>
              <a:rPr lang="ru-RU" dirty="0" smtClean="0"/>
              <a:t>решения аналогичен также и в случае, когда записи не используются.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Шифр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Код программы на языке </a:t>
            </a:r>
            <a:r>
              <a:rPr lang="en-US" dirty="0" smtClean="0"/>
              <a:t>C++</a:t>
            </a:r>
          </a:p>
          <a:p>
            <a:pPr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record {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compare(record a, record b) {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b.a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||((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b.a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)&amp;&amp;(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b.b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)))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return true;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else return false;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}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Шифр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[]) 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unsigned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&gt;&gt;n;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record *a =new record[n];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for (unsigned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=0;i&lt;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n;i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&gt;&gt;a[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].a&gt;&gt;a[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].b;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sort(a,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a+n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compare);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for (unsigned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=0;i&lt;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n;i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&lt;&lt; a[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].a &lt;&lt; " “ &lt;&lt; a[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].b &lt;&lt;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А. Археологи и курганы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760"/>
          </a:xfrm>
        </p:spPr>
        <p:txBody>
          <a:bodyPr>
            <a:normAutofit/>
          </a:bodyPr>
          <a:lstStyle/>
          <a:p>
            <a:r>
              <a:rPr lang="ru-RU" dirty="0" smtClean="0"/>
              <a:t>При подготовке к раскопкам было решено начать с курганов тех граждан, которые имели максимальное количество благостных деяний и минимальное количество грехов. </a:t>
            </a:r>
            <a:endParaRPr lang="en-US" dirty="0" smtClean="0"/>
          </a:p>
          <a:p>
            <a:r>
              <a:rPr lang="ru-RU" dirty="0" smtClean="0"/>
              <a:t>Для этого археологи просят Вас составить программу, определяющую курганы наиболее почитаемых граждан. </a:t>
            </a:r>
            <a:endParaRPr lang="en-US" dirty="0" smtClean="0"/>
          </a:p>
          <a:p>
            <a:pPr lvl="1"/>
            <a:r>
              <a:rPr lang="ru-RU" dirty="0" smtClean="0"/>
              <a:t>Если таких курганов не найдено, то Вас просят вывести </a:t>
            </a:r>
            <a:r>
              <a:rPr lang="en-US" dirty="0" smtClean="0"/>
              <a:t>0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В первой строке подается число  </a:t>
            </a:r>
            <a:r>
              <a:rPr lang="en-US" i="1" dirty="0" smtClean="0"/>
              <a:t>N, 1 &lt; N ≤ 500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– количество строк и столбцов поля с курганами.</a:t>
            </a:r>
          </a:p>
          <a:p>
            <a:pPr lvl="1"/>
            <a:r>
              <a:rPr lang="ru-RU" dirty="0" smtClean="0"/>
              <a:t>Следующие </a:t>
            </a:r>
            <a:r>
              <a:rPr lang="en-US" i="1" dirty="0" smtClean="0"/>
              <a:t>N</a:t>
            </a:r>
            <a:r>
              <a:rPr lang="ru-RU" dirty="0" smtClean="0"/>
              <a:t> строк содержат по </a:t>
            </a:r>
            <a:r>
              <a:rPr lang="en-US" i="1" dirty="0" smtClean="0"/>
              <a:t>N</a:t>
            </a:r>
            <a:r>
              <a:rPr lang="ru-RU" dirty="0" smtClean="0"/>
              <a:t> целых чисел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– высоты курганов.  </a:t>
            </a:r>
          </a:p>
          <a:p>
            <a:pPr>
              <a:spcBef>
                <a:spcPts val="600"/>
              </a:spcBef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4911599"/>
            <a:ext cx="2304256" cy="389609"/>
          </a:xfrm>
          <a:prstGeom prst="rect">
            <a:avLst/>
          </a:prstGeom>
          <a:noFill/>
        </p:spPr>
      </p:pic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222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altLang="ko-K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А. Археологи и курганы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760"/>
          </a:xfrm>
        </p:spPr>
        <p:txBody>
          <a:bodyPr>
            <a:normAutofit/>
          </a:bodyPr>
          <a:lstStyle/>
          <a:p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pPr lvl="1"/>
            <a:r>
              <a:rPr lang="ru-RU" sz="1800" dirty="0" smtClean="0"/>
              <a:t>Для каждого найденного кургана наиболее почитаемого гражданина </a:t>
            </a:r>
            <a:r>
              <a:rPr lang="ru-RU" sz="1800" b="1" dirty="0" smtClean="0"/>
              <a:t>выведите индексы строки и столбца </a:t>
            </a:r>
            <a:r>
              <a:rPr lang="ru-RU" sz="1800" dirty="0" smtClean="0"/>
              <a:t>соответствующего элемента матрицы в отдельной строке через пробел. </a:t>
            </a:r>
            <a:endParaRPr lang="ru-RU" sz="1800" dirty="0" smtClean="0"/>
          </a:p>
          <a:p>
            <a:pPr lvl="1"/>
            <a:r>
              <a:rPr lang="ru-RU" sz="1800" dirty="0" smtClean="0"/>
              <a:t>Порядок </a:t>
            </a:r>
            <a:r>
              <a:rPr lang="ru-RU" sz="1800" dirty="0" smtClean="0"/>
              <a:t>вывода  курганов значения не имеет. </a:t>
            </a:r>
            <a:endParaRPr lang="ru-RU" sz="1800" dirty="0" smtClean="0"/>
          </a:p>
          <a:p>
            <a:pPr lvl="1"/>
            <a:r>
              <a:rPr lang="ru-RU" sz="1800" dirty="0" smtClean="0"/>
              <a:t>Если </a:t>
            </a:r>
            <a:r>
              <a:rPr lang="ru-RU" sz="1800" dirty="0" smtClean="0"/>
              <a:t>таких курганов нет, выведите 0.</a:t>
            </a:r>
            <a:endParaRPr lang="ru-RU" sz="1600" dirty="0" smtClean="0"/>
          </a:p>
          <a:p>
            <a:pPr>
              <a:spcBef>
                <a:spcPts val="600"/>
              </a:spcBef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63688" y="3826764"/>
          <a:ext cx="6077585" cy="3084576"/>
        </p:xfrm>
        <a:graphic>
          <a:graphicData uri="http://schemas.openxmlformats.org/drawingml/2006/table">
            <a:tbl>
              <a:tblPr/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Стандартный вход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Стандартный выход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1 1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1 1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1 1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8 5 9 7 6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2 4 3 7 9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3 3 2 1 8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3 1 9 5 1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9 2 8 7 6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1 2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А. Археологи и курганы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445224"/>
          </a:xfrm>
        </p:spPr>
        <p:txBody>
          <a:bodyPr>
            <a:normAutofit/>
          </a:bodyPr>
          <a:lstStyle/>
          <a:p>
            <a:r>
              <a:rPr lang="ru-RU" b="1" dirty="0" smtClean="0"/>
              <a:t>Первый способ</a:t>
            </a:r>
          </a:p>
          <a:p>
            <a:pPr lvl="1"/>
            <a:r>
              <a:rPr lang="ru-RU" dirty="0" smtClean="0"/>
              <a:t>Последовательно найдем максимальные элементы в каждом столбце и запомним их индексы в отдельном массиве.</a:t>
            </a:r>
          </a:p>
          <a:p>
            <a:pPr lvl="1"/>
            <a:r>
              <a:rPr lang="ru-RU" dirty="0" smtClean="0"/>
              <a:t>Теперь для каждого максимального элемента выполним проверку на минимальность в строке. </a:t>
            </a:r>
          </a:p>
          <a:p>
            <a:pPr lvl="2"/>
            <a:r>
              <a:rPr lang="ru-RU" dirty="0" smtClean="0"/>
              <a:t>Если в строке есть хотя бы один элемент меньший максимального по столбцу, то проверку прекратим и исключим этот столбец. </a:t>
            </a:r>
          </a:p>
          <a:p>
            <a:pPr lvl="2"/>
            <a:r>
              <a:rPr lang="ru-RU" dirty="0" smtClean="0"/>
              <a:t>Координаты каждого прошедшего проверку элемента добавим в результирующий массив.</a:t>
            </a:r>
          </a:p>
          <a:p>
            <a:pPr lvl="1"/>
            <a:r>
              <a:rPr lang="ru-RU" dirty="0" smtClean="0"/>
              <a:t>Если массив с результатами пуст, то элементов, удовлетворяющих условию, нет. </a:t>
            </a:r>
          </a:p>
          <a:p>
            <a:pPr lvl="1"/>
            <a:r>
              <a:rPr lang="ru-RU" dirty="0" smtClean="0"/>
              <a:t>Тогда выведем ноль, иначе выведем массив результатов построчно.</a:t>
            </a:r>
          </a:p>
          <a:p>
            <a:pPr>
              <a:spcBef>
                <a:spcPts val="600"/>
              </a:spcBef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А. Археологи и курганы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76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Второй способ</a:t>
            </a:r>
            <a:endParaRPr lang="ru-RU" dirty="0" smtClean="0"/>
          </a:p>
          <a:p>
            <a:pPr lvl="1"/>
            <a:r>
              <a:rPr lang="ru-RU" dirty="0" smtClean="0"/>
              <a:t>Последовательно будем перебирать все строки</a:t>
            </a:r>
          </a:p>
          <a:p>
            <a:pPr lvl="1"/>
            <a:r>
              <a:rPr lang="ru-RU" dirty="0" smtClean="0"/>
              <a:t>В каждой строке найдем минимальный элемент, считаем их количество, запоминаем номер столбца последнего попавшегося</a:t>
            </a:r>
          </a:p>
          <a:p>
            <a:pPr lvl="2"/>
            <a:r>
              <a:rPr lang="ru-RU" dirty="0" smtClean="0"/>
              <a:t>Если в строке оказалось несколько минимальных элементов, то отбрасываем вариант и перейдем к следующей строке.</a:t>
            </a:r>
          </a:p>
          <a:p>
            <a:pPr lvl="1"/>
            <a:r>
              <a:rPr lang="ru-RU" dirty="0" smtClean="0"/>
              <a:t>Если в строке оказался только один минимальный элемент, то проходим по столбцу этого элемента и проверяем, есть ли в столбце какой-нибудь элемент больше него либо равный ему. </a:t>
            </a:r>
          </a:p>
          <a:p>
            <a:pPr lvl="2"/>
            <a:r>
              <a:rPr lang="ru-RU" dirty="0" smtClean="0"/>
              <a:t>Если такой есть, то переходим к обработке следующей строки. </a:t>
            </a:r>
          </a:p>
          <a:p>
            <a:pPr lvl="2"/>
            <a:r>
              <a:rPr lang="ru-RU" dirty="0" smtClean="0"/>
              <a:t>Если дошли до конца столбца, не обнаружив элементов, больших рассматриваемого, то выводим номера строки и столбца данного элемента.</a:t>
            </a:r>
          </a:p>
          <a:p>
            <a:pPr lvl="1"/>
            <a:r>
              <a:rPr lang="ru-RU" dirty="0" smtClean="0"/>
              <a:t>Если по ходу работы алгоритма не нашлось элемента, подходящего под условия, выводим 0.</a:t>
            </a:r>
          </a:p>
          <a:p>
            <a:r>
              <a:rPr lang="ru-RU" dirty="0" smtClean="0"/>
              <a:t>Можно показать, что если искомый элемент существует, то он единственный.</a:t>
            </a:r>
          </a:p>
          <a:p>
            <a:pPr lvl="1"/>
            <a:r>
              <a:rPr lang="ru-RU" dirty="0" smtClean="0"/>
              <a:t>Тогда можно прекращать работу алгоритма после его нахождения.</a:t>
            </a:r>
          </a:p>
          <a:p>
            <a:pPr>
              <a:spcBef>
                <a:spcPts val="600"/>
              </a:spcBef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В. Радиостанция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rmAutofit/>
          </a:bodyPr>
          <a:lstStyle/>
          <a:p>
            <a:r>
              <a:rPr lang="ru-RU" dirty="0" smtClean="0"/>
              <a:t>Во время исследования поверхности планеты Каппа-2 у отряда, в который входил курсант </a:t>
            </a:r>
            <a:r>
              <a:rPr lang="ru-RU" dirty="0" err="1" smtClean="0"/>
              <a:t>О’Денил</a:t>
            </a:r>
            <a:r>
              <a:rPr lang="ru-RU" dirty="0" smtClean="0"/>
              <a:t>, сломалась радиостанция! Для того, чтобы станция снова заработала, нужно заново настроить генератор несущей частоты. </a:t>
            </a:r>
          </a:p>
          <a:p>
            <a:r>
              <a:rPr lang="ru-RU" dirty="0" smtClean="0"/>
              <a:t>Курсант </a:t>
            </a:r>
            <a:r>
              <a:rPr lang="ru-RU" dirty="0" err="1" smtClean="0"/>
              <a:t>О’Денил</a:t>
            </a:r>
            <a:r>
              <a:rPr lang="ru-RU" dirty="0" smtClean="0"/>
              <a:t> знает, что несущая частота имеет вид двоичной последовательности </a:t>
            </a:r>
            <a:r>
              <a:rPr lang="en-US" i="1" dirty="0" smtClean="0"/>
              <a:t>d =  1010101010101…</a:t>
            </a:r>
            <a:r>
              <a:rPr lang="ru-RU" dirty="0" smtClean="0"/>
              <a:t> (последовательность может оканчиваться как на 0, так и на 1) и находится в диапазоне </a:t>
            </a:r>
            <a:r>
              <a:rPr lang="en-US" i="1" dirty="0" smtClean="0"/>
              <a:t>[a, b]</a:t>
            </a:r>
            <a:r>
              <a:rPr lang="ru-RU" dirty="0" smtClean="0"/>
              <a:t>, где </a:t>
            </a:r>
            <a:r>
              <a:rPr lang="en-US" i="1" dirty="0" smtClean="0"/>
              <a:t>a</a:t>
            </a:r>
            <a:r>
              <a:rPr lang="ru-RU" dirty="0" smtClean="0"/>
              <a:t> и </a:t>
            </a:r>
            <a:r>
              <a:rPr lang="en-US" i="1" dirty="0" smtClean="0"/>
              <a:t>b</a:t>
            </a:r>
            <a:r>
              <a:rPr lang="ru-RU" dirty="0" smtClean="0"/>
              <a:t> - целые числа и </a:t>
            </a:r>
            <a:r>
              <a:rPr lang="en-US" i="1" dirty="0" smtClean="0"/>
              <a:t>a</a:t>
            </a:r>
            <a:r>
              <a:rPr lang="ru-RU" i="1" dirty="0" smtClean="0"/>
              <a:t>&lt;</a:t>
            </a:r>
            <a:r>
              <a:rPr lang="en-US" i="1" dirty="0" smtClean="0"/>
              <a:t>b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Отряду нужно определить, можно ли настроить радиостанцию заново.</a:t>
            </a:r>
          </a:p>
          <a:p>
            <a:r>
              <a:rPr lang="ru-RU" dirty="0" smtClean="0"/>
              <a:t>Для этого они просят Вас написать программу, находящую в заданном диапазоне </a:t>
            </a:r>
            <a:r>
              <a:rPr lang="en-US" i="1" dirty="0" smtClean="0"/>
              <a:t>[a, b]</a:t>
            </a:r>
            <a:r>
              <a:rPr lang="ru-RU" dirty="0" smtClean="0"/>
              <a:t> наибольшее число, имеющее двоичное представление в виде заданной последовательности. </a:t>
            </a:r>
            <a:endParaRPr lang="en-US" dirty="0" smtClean="0"/>
          </a:p>
          <a:p>
            <a:r>
              <a:rPr lang="ru-RU" dirty="0" smtClean="0"/>
              <a:t>В случае если в диапазоне нет искомой последовательности, выведите 0.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В. Радиостанция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Единственная строка содержит два целых числа </a:t>
            </a:r>
            <a:r>
              <a:rPr lang="en-US" i="1" dirty="0" smtClean="0"/>
              <a:t>a</a:t>
            </a:r>
            <a:r>
              <a:rPr lang="ru-RU" dirty="0" smtClean="0"/>
              <a:t> и </a:t>
            </a:r>
            <a:r>
              <a:rPr lang="en-US" i="1" dirty="0" smtClean="0"/>
              <a:t>b</a:t>
            </a:r>
            <a:r>
              <a:rPr lang="ru-RU" dirty="0" smtClean="0"/>
              <a:t> разделенные пробелом</a:t>
            </a:r>
            <a:r>
              <a:rPr lang="en-US" dirty="0" smtClean="0"/>
              <a:t>, </a:t>
            </a:r>
            <a:endParaRPr lang="ru-RU" dirty="0" smtClean="0"/>
          </a:p>
          <a:p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pPr lvl="1"/>
            <a:r>
              <a:rPr lang="ru-RU" dirty="0" smtClean="0"/>
              <a:t>Выведите одно число </a:t>
            </a:r>
            <a:r>
              <a:rPr lang="en-US" i="1" dirty="0" smtClean="0"/>
              <a:t>d </a:t>
            </a:r>
            <a:r>
              <a:rPr lang="ru-RU" dirty="0" smtClean="0"/>
              <a:t>- наибольшее число имеющее вид искомой последовательности</a:t>
            </a:r>
            <a:endParaRPr lang="en-US" dirty="0" smtClean="0"/>
          </a:p>
          <a:p>
            <a:pPr lvl="1"/>
            <a:r>
              <a:rPr lang="ru-RU" dirty="0" smtClean="0"/>
              <a:t>Если в диапазоне нет такой последовательности, то выведите 0.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47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2204864"/>
            <a:ext cx="1876572" cy="360040"/>
          </a:xfrm>
          <a:prstGeom prst="rect">
            <a:avLst/>
          </a:prstGeom>
          <a:noFill/>
        </p:spPr>
      </p:pic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3429000"/>
            <a:ext cx="1139302" cy="347216"/>
          </a:xfrm>
          <a:prstGeom prst="rect">
            <a:avLst/>
          </a:prstGeom>
          <a:noFill/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47664" y="4595837"/>
          <a:ext cx="6077585" cy="1752600"/>
        </p:xfrm>
        <a:graphic>
          <a:graphicData uri="http://schemas.openxmlformats.org/drawingml/2006/table">
            <a:tbl>
              <a:tblPr/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Стандартный вход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Стандартный выход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8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[1000</a:t>
                      </a:r>
                      <a:r>
                        <a:rPr lang="en-U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, 1111</a:t>
                      </a:r>
                      <a:r>
                        <a:rPr lang="en-U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]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= 1010</a:t>
                      </a:r>
                      <a:r>
                        <a:rPr lang="en-U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1 9 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= 101</a:t>
                      </a:r>
                      <a:r>
                        <a:rPr lang="en-U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16 32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r>
                        <a:rPr lang="en-U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en-US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= 10101</a:t>
                      </a:r>
                      <a:r>
                        <a:rPr lang="en-U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15 20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609</TotalTime>
  <Words>2596</Words>
  <Application>Microsoft Office PowerPoint</Application>
  <PresentationFormat>Экран (4:3)</PresentationFormat>
  <Paragraphs>398</Paragraphs>
  <Slides>33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5" baseType="lpstr">
      <vt:lpstr>Городская</vt:lpstr>
      <vt:lpstr>Visio</vt:lpstr>
      <vt:lpstr>Разбор задач  муниципального этапа  Всероссийской олимпиады школьников по информатике и ИКТ 9-11 класс</vt:lpstr>
      <vt:lpstr>Слайд 2</vt:lpstr>
      <vt:lpstr>Задача А. Археологи и курганы</vt:lpstr>
      <vt:lpstr>Задача А. Археологи и курганы</vt:lpstr>
      <vt:lpstr>Задача А. Археологи и курганы</vt:lpstr>
      <vt:lpstr>Задача А. Археологи и курганы: Разбор</vt:lpstr>
      <vt:lpstr>Задача А. Археологи и курганы: Разбор</vt:lpstr>
      <vt:lpstr>Задача В. Радиостанция</vt:lpstr>
      <vt:lpstr>Задача В. Радиостанция</vt:lpstr>
      <vt:lpstr>Задача В. Радиостанция: Разбор</vt:lpstr>
      <vt:lpstr>Задача В. Радиостанция: Разбор</vt:lpstr>
      <vt:lpstr>Задача В. Радиостанция: Разбор</vt:lpstr>
      <vt:lpstr>Задача В. Радиостанция: Разбор</vt:lpstr>
      <vt:lpstr>Задача С. Десант</vt:lpstr>
      <vt:lpstr>Задача С. Десант</vt:lpstr>
      <vt:lpstr>Задача С. Десант</vt:lpstr>
      <vt:lpstr>Задача С. Десант: Разбор</vt:lpstr>
      <vt:lpstr>Задача С. Десант: Разбор</vt:lpstr>
      <vt:lpstr>Задача С. Десант: Разбор</vt:lpstr>
      <vt:lpstr>Задача D. Полеты в космосе</vt:lpstr>
      <vt:lpstr>Задача D. Полеты в космосе</vt:lpstr>
      <vt:lpstr>Задача D. Полеты в космосе</vt:lpstr>
      <vt:lpstr>Задача D. Полеты в космосе</vt:lpstr>
      <vt:lpstr>Задача D. Полеты в космосе: Разбор</vt:lpstr>
      <vt:lpstr>Задача D. Полеты в космосе: Разбор</vt:lpstr>
      <vt:lpstr>Задача D. Полеты в космосе: Разбор</vt:lpstr>
      <vt:lpstr>Задача D. Полеты в космосе: Разбор</vt:lpstr>
      <vt:lpstr>Задача D. Полеты в космосе: Разбор</vt:lpstr>
      <vt:lpstr>Задача E. Шифр</vt:lpstr>
      <vt:lpstr>Задача E. Шифр</vt:lpstr>
      <vt:lpstr>Задача E. Шифр: Разбор</vt:lpstr>
      <vt:lpstr>Задача E. Шифр: Разбор</vt:lpstr>
      <vt:lpstr>Задача E. Шифр: Разбор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Разбор задач  муниципального этапа  Всероссийской олимпиады школьников по информатике и ИКТ 7-8 класс</dc:title>
  <dc:creator>user</dc:creator>
  <cp:lastModifiedBy>student</cp:lastModifiedBy>
  <cp:revision>54</cp:revision>
  <dcterms:created xsi:type="dcterms:W3CDTF">2020-11-22T03:32:02Z</dcterms:created>
  <dcterms:modified xsi:type="dcterms:W3CDTF">2020-12-07T03:38:29Z</dcterms:modified>
</cp:coreProperties>
</file>