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7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72" r:id="rId14"/>
    <p:sldId id="273" r:id="rId15"/>
    <p:sldId id="275" r:id="rId16"/>
    <p:sldId id="274" r:id="rId17"/>
    <p:sldId id="276" r:id="rId18"/>
    <p:sldId id="277" r:id="rId19"/>
    <p:sldId id="281" r:id="rId20"/>
    <p:sldId id="280" r:id="rId21"/>
    <p:sldId id="278" r:id="rId22"/>
    <p:sldId id="282" r:id="rId23"/>
    <p:sldId id="283" r:id="rId24"/>
    <p:sldId id="285" r:id="rId25"/>
    <p:sldId id="289" r:id="rId26"/>
    <p:sldId id="284" r:id="rId27"/>
    <p:sldId id="288" r:id="rId28"/>
    <p:sldId id="290" r:id="rId29"/>
    <p:sldId id="291" r:id="rId30"/>
    <p:sldId id="292" r:id="rId31"/>
    <p:sldId id="293" r:id="rId32"/>
    <p:sldId id="294" r:id="rId33"/>
    <p:sldId id="297" r:id="rId34"/>
    <p:sldId id="296" r:id="rId35"/>
    <p:sldId id="295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0" autoAdjust="0"/>
    <p:restoredTop sz="94660"/>
  </p:normalViewPr>
  <p:slideViewPr>
    <p:cSldViewPr>
      <p:cViewPr varScale="1">
        <p:scale>
          <a:sx n="70" d="100"/>
          <a:sy n="70" d="100"/>
        </p:scale>
        <p:origin x="-2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7ED89-0E55-4E5D-AD71-CF3F82BBB0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5E5C2-BDA1-4F96-A5CA-5E59B28CC3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648072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16176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2000" y="6492240"/>
            <a:ext cx="762000" cy="365760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rtlCol="0"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7920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dirty="0" smtClean="0"/>
              <a:t>Образец заголовка</a:t>
            </a:r>
            <a:endParaRPr kumimoji="0" lang="en-US" dirty="0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51520" y="1412776"/>
            <a:ext cx="8435280" cy="51617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 smtClean="0"/>
              <a:t>Образец текста</a:t>
            </a:r>
          </a:p>
          <a:p>
            <a:pPr lvl="1" eaLnBrk="1" latinLnBrk="0" hangingPunct="1"/>
            <a:r>
              <a:rPr kumimoji="0" lang="ru-RU" dirty="0" smtClean="0"/>
              <a:t>Второй уровень</a:t>
            </a:r>
          </a:p>
          <a:p>
            <a:pPr lvl="2" eaLnBrk="1" latinLnBrk="0" hangingPunct="1"/>
            <a:r>
              <a:rPr kumimoji="0" lang="ru-RU" dirty="0" smtClean="0"/>
              <a:t>Третий уровень</a:t>
            </a:r>
          </a:p>
          <a:p>
            <a:pPr lvl="3" eaLnBrk="1" latinLnBrk="0" hangingPunct="1"/>
            <a:r>
              <a:rPr kumimoji="0" lang="ru-RU" dirty="0" smtClean="0"/>
              <a:t>Четвертый уровень</a:t>
            </a:r>
          </a:p>
          <a:p>
            <a:pPr lvl="4" eaLnBrk="1" latinLnBrk="0" hangingPunct="1"/>
            <a:r>
              <a:rPr kumimoji="0" lang="ru-RU" dirty="0" smtClean="0"/>
              <a:t>Пятый уровень</a:t>
            </a:r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382000" y="6492240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2000">
                <a:solidFill>
                  <a:schemeClr val="tx1"/>
                </a:solidFill>
              </a:defRPr>
            </a:lvl1pPr>
          </a:lstStyle>
          <a:p>
            <a:fld id="{9D0D4AFC-8CC3-4D6D-A702-7344B09B55C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600"/>
        </a:spcBef>
        <a:spcAft>
          <a:spcPts val="600"/>
        </a:spcAft>
        <a:buClr>
          <a:schemeClr val="accent3"/>
        </a:buClr>
        <a:buFont typeface="Georgia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Font typeface="Georgia"/>
        <a:buChar char="▫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600"/>
        </a:spcBef>
        <a:spcAft>
          <a:spcPts val="600"/>
        </a:spcAft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600"/>
        </a:spcBef>
        <a:spcAft>
          <a:spcPts val="600"/>
        </a:spcAft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600"/>
        </a:spcBef>
        <a:spcAft>
          <a:spcPts val="600"/>
        </a:spcAft>
        <a:buClr>
          <a:schemeClr val="accent3"/>
        </a:buClr>
        <a:buFont typeface="Georgia"/>
        <a:buChar char="▫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8458200" cy="2262113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Разбор задач </a:t>
            </a:r>
            <a:br>
              <a:rPr lang="ru-RU" sz="3200" b="1" dirty="0" smtClean="0"/>
            </a:br>
            <a:r>
              <a:rPr lang="ru-RU" sz="3200" b="1" dirty="0" smtClean="0"/>
              <a:t>муниципального этапа </a:t>
            </a:r>
            <a:br>
              <a:rPr lang="ru-RU" sz="3200" b="1" dirty="0" smtClean="0"/>
            </a:br>
            <a:r>
              <a:rPr lang="ru-RU" sz="3200" b="1" dirty="0" smtClean="0"/>
              <a:t>Всероссийской олимпиады школьников по информатике и ИКТ</a:t>
            </a:r>
            <a:br>
              <a:rPr lang="ru-RU" sz="3200" b="1" dirty="0" smtClean="0"/>
            </a:br>
            <a:r>
              <a:rPr lang="ru-RU" sz="3200" b="1" dirty="0" smtClean="0"/>
              <a:t>7-8 класс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859216" cy="2958062"/>
          </a:xfrm>
        </p:spPr>
        <p:txBody>
          <a:bodyPr>
            <a:normAutofit/>
          </a:bodyPr>
          <a:lstStyle/>
          <a:p>
            <a:r>
              <a:rPr lang="ru-RU" b="1" dirty="0" smtClean="0"/>
              <a:t>Пономарчук Ю.В.</a:t>
            </a:r>
          </a:p>
          <a:p>
            <a:r>
              <a:rPr lang="ru-RU" dirty="0" smtClean="0"/>
              <a:t>председатель региональной предметно-методической комиссии по предмету «Информатика и ИКТ», заведующий кафедрой вычислительной техники и компьютерной ДВГУПС, </a:t>
            </a:r>
          </a:p>
          <a:p>
            <a:r>
              <a:rPr lang="ru-RU" dirty="0" smtClean="0"/>
              <a:t>кандидат физико-математических наук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B</a:t>
            </a:r>
            <a:r>
              <a:rPr lang="ru-RU" dirty="0" smtClean="0"/>
              <a:t>. Планирование экспедиции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Формат входных данных </a:t>
            </a:r>
            <a:endParaRPr lang="ru-RU" dirty="0" smtClean="0"/>
          </a:p>
          <a:p>
            <a:pPr lvl="1"/>
            <a:r>
              <a:rPr lang="ru-RU" dirty="0" smtClean="0"/>
              <a:t>В единственной строке содержится целое число 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ru-RU" dirty="0" smtClean="0"/>
              <a:t>– количество лет, в течение которых нужно определить количество правильных месяцев.</a:t>
            </a:r>
          </a:p>
          <a:p>
            <a:r>
              <a:rPr lang="ru-RU" b="1" dirty="0" smtClean="0"/>
              <a:t>Формат выходных данных </a:t>
            </a:r>
            <a:endParaRPr lang="ru-RU" dirty="0" smtClean="0"/>
          </a:p>
          <a:p>
            <a:pPr lvl="1"/>
            <a:r>
              <a:rPr lang="ru-RU" dirty="0" smtClean="0"/>
              <a:t>Выведите единственное целое число </a:t>
            </a:r>
            <a:r>
              <a:rPr lang="en-US" i="1" dirty="0" smtClean="0"/>
              <a:t>n</a:t>
            </a:r>
            <a:r>
              <a:rPr lang="ru-RU" dirty="0" smtClean="0"/>
              <a:t> – количество правильных месяцев за </a:t>
            </a:r>
            <a:r>
              <a:rPr lang="en-US" i="1" dirty="0" smtClean="0"/>
              <a:t>k</a:t>
            </a:r>
            <a:r>
              <a:rPr lang="ru-RU" dirty="0" smtClean="0"/>
              <a:t> лет.</a:t>
            </a:r>
          </a:p>
          <a:p>
            <a:r>
              <a:rPr lang="ru-RU" b="1" dirty="0" smtClean="0"/>
              <a:t>Подсказка</a:t>
            </a:r>
            <a:endParaRPr lang="ru-RU" dirty="0" smtClean="0"/>
          </a:p>
          <a:p>
            <a:pPr lvl="1"/>
            <a:r>
              <a:rPr lang="ru-RU" dirty="0" smtClean="0"/>
              <a:t>Год, который является високосным и начинается в понедельник, встречается раз в 28 лет. Ближайший такой год - 2024.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1844824"/>
            <a:ext cx="1928786" cy="360040"/>
          </a:xfrm>
          <a:prstGeom prst="rect">
            <a:avLst/>
          </a:prstGeom>
          <a:noFill/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63688" y="5466928"/>
          <a:ext cx="6077585" cy="1346448"/>
        </p:xfrm>
        <a:graphic>
          <a:graphicData uri="http://schemas.openxmlformats.org/drawingml/2006/table">
            <a:tbl>
              <a:tblPr/>
              <a:tblGrid>
                <a:gridCol w="3038475"/>
                <a:gridCol w="3039110"/>
              </a:tblGrid>
              <a:tr h="448816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Стандартный вход</a:t>
                      </a:r>
                      <a:endParaRPr lang="ru-RU" sz="24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Стандартный выход</a:t>
                      </a:r>
                      <a:endParaRPr lang="ru-RU" sz="24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816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28</a:t>
                      </a:r>
                      <a:endParaRPr lang="ru-RU" sz="24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3</a:t>
                      </a:r>
                      <a:endParaRPr lang="ru-RU" sz="24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816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100</a:t>
                      </a:r>
                      <a:endParaRPr lang="ru-RU" sz="24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Malgun Gothic"/>
                        </a:rPr>
                        <a:t>11</a:t>
                      </a:r>
                      <a:endParaRPr lang="ru-RU" sz="24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B</a:t>
            </a:r>
            <a:r>
              <a:rPr lang="ru-RU" dirty="0" smtClean="0"/>
              <a:t>. Планирование экспедиции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Прежде всего, отметим, что </a:t>
            </a:r>
            <a:r>
              <a:rPr lang="ru-RU" b="1" dirty="0" smtClean="0"/>
              <a:t>только февраль </a:t>
            </a:r>
            <a:r>
              <a:rPr lang="ru-RU" b="1" dirty="0" err="1" smtClean="0"/>
              <a:t>невисокосного</a:t>
            </a:r>
            <a:r>
              <a:rPr lang="ru-RU" b="1" dirty="0" smtClean="0"/>
              <a:t> года может начинаться в понедельник и заканчиваться в воскресенье</a:t>
            </a:r>
            <a:r>
              <a:rPr lang="ru-RU" dirty="0" smtClean="0"/>
              <a:t>, поскольку в нем 28 дней, что составляет </a:t>
            </a:r>
            <a:r>
              <a:rPr lang="ru-RU" i="1" dirty="0" smtClean="0"/>
              <a:t>ровно </a:t>
            </a:r>
            <a:r>
              <a:rPr lang="ru-RU" dirty="0" smtClean="0"/>
              <a:t>4 недели.</a:t>
            </a:r>
          </a:p>
          <a:p>
            <a:r>
              <a:rPr lang="ru-RU" dirty="0" smtClean="0"/>
              <a:t>Очевидным вариантом решения задачи является проход по всем </a:t>
            </a:r>
            <a:r>
              <a:rPr lang="en-US" i="1" dirty="0" smtClean="0"/>
              <a:t>k</a:t>
            </a:r>
            <a:r>
              <a:rPr lang="ru-RU" dirty="0" smtClean="0"/>
              <a:t> годам. </a:t>
            </a:r>
          </a:p>
          <a:p>
            <a:pPr lvl="1"/>
            <a:r>
              <a:rPr lang="ru-RU" dirty="0" smtClean="0"/>
              <a:t>Тогда для каждого года достаточно будет знать високосный ли он, а также то, какому дню недели соответствует дата начала и дата конца февраля каждого года.</a:t>
            </a:r>
          </a:p>
          <a:p>
            <a:r>
              <a:rPr lang="ru-RU" dirty="0" smtClean="0"/>
              <a:t>Второй вариант решения заключается в анализе числа </a:t>
            </a:r>
            <a:r>
              <a:rPr lang="en-US" i="1" dirty="0" smtClean="0"/>
              <a:t>k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Рассмотрев 28 лет, начиная с первого по порядку рассмотрения года (например, с 2024 года), можно сделать вывод о том, что в данном промежутке правильные месяцы встречаются раз в 11 лет, начиная с 2027 года. </a:t>
            </a:r>
            <a:endParaRPr lang="en-US" dirty="0" smtClean="0"/>
          </a:p>
          <a:p>
            <a:pPr lvl="1"/>
            <a:r>
              <a:rPr lang="ru-RU" dirty="0" smtClean="0"/>
              <a:t>В течение же рассматриваемых 28 лет правильные месяцы встречаются трижды.</a:t>
            </a:r>
          </a:p>
          <a:p>
            <a:pPr lvl="1"/>
            <a:r>
              <a:rPr lang="ru-RU" dirty="0" smtClean="0"/>
              <a:t>Тогда для решения задачи достаточно найти количество периодов по 28 лет, которые полностью укладываются в </a:t>
            </a:r>
            <a:r>
              <a:rPr lang="en-US" i="1" dirty="0" smtClean="0"/>
              <a:t>k</a:t>
            </a:r>
            <a:r>
              <a:rPr lang="ru-RU" dirty="0" smtClean="0"/>
              <a:t> лет, а для оставшегося периода найти количество правильных месяцев с учетом того, что они будут начинаться со смещением в три года.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B</a:t>
            </a:r>
            <a:r>
              <a:rPr lang="ru-RU" dirty="0" smtClean="0"/>
              <a:t>. Планирование экспедиции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276872"/>
            <a:ext cx="8712968" cy="429766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cs typeface="Courier New" pitchFamily="49" charset="0"/>
              </a:rPr>
              <a:t>Код на языке </a:t>
            </a:r>
            <a:r>
              <a:rPr lang="en-US" dirty="0" smtClean="0">
                <a:cs typeface="Courier New" pitchFamily="49" charset="0"/>
              </a:rPr>
              <a:t>C++</a:t>
            </a:r>
            <a:endParaRPr lang="ru-RU" dirty="0" smtClean="0">
              <a:cs typeface="Courier New" pitchFamily="49" charset="0"/>
            </a:endParaRPr>
          </a:p>
          <a:p>
            <a:pPr>
              <a:buNone/>
            </a:pPr>
            <a:r>
              <a:rPr lang="ru-RU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k; //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количество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лет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&gt;&gt;k;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r = 3*(k/28);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 = k%28;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q = s&lt;4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?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0: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(s-4)/11+1;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&lt;&lt;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r+q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C</a:t>
            </a:r>
            <a:r>
              <a:rPr lang="ru-RU" dirty="0" smtClean="0"/>
              <a:t>. Береговая линия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 время исследования береговой линии острова Исследователи Арктики заблудились в буране! </a:t>
            </a:r>
            <a:endParaRPr lang="en-US" dirty="0" smtClean="0"/>
          </a:p>
          <a:p>
            <a:pPr lvl="1"/>
            <a:r>
              <a:rPr lang="ru-RU" dirty="0" smtClean="0"/>
              <a:t>Известно, что Исследователи отправились на задание на четырех упряжках из роботов-собак </a:t>
            </a:r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ru-RU" i="1" dirty="0" smtClean="0"/>
              <a:t>, </a:t>
            </a:r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ru-RU" i="1" dirty="0" smtClean="0"/>
              <a:t>, </a:t>
            </a:r>
            <a:r>
              <a:rPr lang="en-US" i="1" dirty="0" smtClean="0"/>
              <a:t>u</a:t>
            </a:r>
            <a:r>
              <a:rPr lang="en-US" i="1" baseline="-25000" dirty="0" smtClean="0"/>
              <a:t>3</a:t>
            </a:r>
            <a:r>
              <a:rPr lang="ru-RU" i="1" dirty="0" smtClean="0"/>
              <a:t>, </a:t>
            </a:r>
            <a:r>
              <a:rPr lang="en-US" i="1" dirty="0" smtClean="0"/>
              <a:t>u</a:t>
            </a:r>
            <a:r>
              <a:rPr lang="en-US" i="1" baseline="-25000" dirty="0" smtClean="0"/>
              <a:t>4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Две упряжки двигались в одном направлении, а две другие – в противоположном. </a:t>
            </a:r>
            <a:endParaRPr lang="en-US" dirty="0" smtClean="0"/>
          </a:p>
          <a:p>
            <a:pPr lvl="1"/>
            <a:r>
              <a:rPr lang="ru-RU" dirty="0" smtClean="0"/>
              <a:t>Упряжки двигались </a:t>
            </a:r>
            <a:r>
              <a:rPr lang="en-US" i="1" dirty="0" smtClean="0"/>
              <a:t>m</a:t>
            </a:r>
            <a:r>
              <a:rPr lang="ru-RU" dirty="0" smtClean="0"/>
              <a:t> минут со скоростями </a:t>
            </a:r>
            <a:r>
              <a:rPr lang="en-US" i="1" dirty="0" smtClean="0"/>
              <a:t>v</a:t>
            </a:r>
            <a:r>
              <a:rPr lang="en-US" i="1" baseline="-25000" dirty="0" smtClean="0"/>
              <a:t>1</a:t>
            </a:r>
            <a:r>
              <a:rPr lang="ru-RU" i="1" dirty="0" smtClean="0"/>
              <a:t>, </a:t>
            </a:r>
            <a:r>
              <a:rPr lang="en-US" i="1" dirty="0" smtClean="0"/>
              <a:t>v</a:t>
            </a:r>
            <a:r>
              <a:rPr lang="en-US" i="1" baseline="-25000" dirty="0" smtClean="0"/>
              <a:t>2</a:t>
            </a:r>
            <a:r>
              <a:rPr lang="ru-RU" i="1" dirty="0" smtClean="0"/>
              <a:t>, </a:t>
            </a:r>
            <a:r>
              <a:rPr lang="en-US" i="1" dirty="0" smtClean="0"/>
              <a:t>v</a:t>
            </a:r>
            <a:r>
              <a:rPr lang="en-US" i="1" baseline="-25000" dirty="0" smtClean="0"/>
              <a:t>3</a:t>
            </a:r>
            <a:r>
              <a:rPr lang="ru-RU" i="1" dirty="0" smtClean="0"/>
              <a:t>, </a:t>
            </a:r>
            <a:r>
              <a:rPr lang="en-US" i="1" dirty="0" smtClean="0"/>
              <a:t>v</a:t>
            </a:r>
            <a:r>
              <a:rPr lang="en-US" i="1" baseline="-25000" dirty="0" smtClean="0"/>
              <a:t>4</a:t>
            </a:r>
            <a:r>
              <a:rPr lang="ru-RU" i="1" dirty="0" smtClean="0"/>
              <a:t> </a:t>
            </a:r>
            <a:r>
              <a:rPr lang="ru-RU" dirty="0" smtClean="0"/>
              <a:t>соответственно, после чего роботы разрядились и упряжки остановились. </a:t>
            </a:r>
            <a:endParaRPr lang="en-US" dirty="0" smtClean="0"/>
          </a:p>
          <a:p>
            <a:pPr lvl="1"/>
            <a:r>
              <a:rPr lang="ru-RU" dirty="0" smtClean="0"/>
              <a:t>Берег острова представляет собой замкнутую линию длиной </a:t>
            </a:r>
            <a:r>
              <a:rPr lang="en-US" i="1" dirty="0" smtClean="0"/>
              <a:t>l</a:t>
            </a:r>
            <a:r>
              <a:rPr lang="ru-RU" dirty="0" smtClean="0"/>
              <a:t> километров.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C</a:t>
            </a:r>
            <a:r>
              <a:rPr lang="ru-RU" dirty="0" smtClean="0"/>
              <a:t>. Береговая линия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Помогите Исследователям понять, на каком расстоянии друг от друга находятся упряжки. </a:t>
            </a:r>
            <a:endParaRPr lang="en-US" dirty="0" smtClean="0"/>
          </a:p>
          <a:p>
            <a:pPr lvl="1"/>
            <a:r>
              <a:rPr lang="ru-RU" dirty="0" smtClean="0"/>
              <a:t>Для этого определите минимальные расстояния вдоль замкнутой линии маршрута между упряжками </a:t>
            </a:r>
            <a:endParaRPr lang="en-US" dirty="0" smtClean="0"/>
          </a:p>
          <a:p>
            <a:pPr lvl="2"/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ru-RU" i="1" baseline="-25000" dirty="0" smtClean="0"/>
              <a:t>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2"/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ru-RU" i="1" dirty="0" smtClean="0"/>
              <a:t> </a:t>
            </a:r>
            <a:r>
              <a:rPr lang="ru-RU" dirty="0" smtClean="0"/>
              <a:t>и </a:t>
            </a:r>
            <a:r>
              <a:rPr lang="en-US" i="1" dirty="0" smtClean="0"/>
              <a:t>u</a:t>
            </a:r>
            <a:r>
              <a:rPr lang="en-US" i="1" baseline="-25000" dirty="0" smtClean="0"/>
              <a:t>3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2"/>
            <a:r>
              <a:rPr lang="en-US" i="1" dirty="0" smtClean="0"/>
              <a:t>u</a:t>
            </a:r>
            <a:r>
              <a:rPr lang="en-US" i="1" baseline="-25000" dirty="0" smtClean="0"/>
              <a:t>3</a:t>
            </a:r>
            <a:r>
              <a:rPr lang="ru-RU" dirty="0" smtClean="0"/>
              <a:t> и </a:t>
            </a:r>
            <a:r>
              <a:rPr lang="en-US" i="1" dirty="0" smtClean="0"/>
              <a:t>u</a:t>
            </a:r>
            <a:r>
              <a:rPr lang="en-US" i="1" baseline="-25000" dirty="0" smtClean="0"/>
              <a:t>4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2"/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ru-RU" i="1" dirty="0" smtClean="0"/>
              <a:t> </a:t>
            </a:r>
            <a:r>
              <a:rPr lang="ru-RU" dirty="0" smtClean="0"/>
              <a:t>и </a:t>
            </a:r>
            <a:r>
              <a:rPr lang="en-US" i="1" dirty="0" smtClean="0"/>
              <a:t>u</a:t>
            </a:r>
            <a:r>
              <a:rPr lang="en-US" i="1" baseline="-25000" dirty="0" smtClean="0"/>
              <a:t>4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2"/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ru-RU" i="1" dirty="0" smtClean="0"/>
              <a:t>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en-US" i="1" dirty="0" smtClean="0"/>
              <a:t>u</a:t>
            </a:r>
            <a:r>
              <a:rPr lang="en-US" i="1" baseline="-25000" dirty="0" smtClean="0"/>
              <a:t>3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2"/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ru-RU" i="1" dirty="0" smtClean="0"/>
              <a:t>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en-US" i="1" dirty="0" smtClean="0"/>
              <a:t>u</a:t>
            </a:r>
            <a:r>
              <a:rPr lang="en-US" i="1" baseline="-25000" dirty="0" smtClean="0"/>
              <a:t>4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Отсчет ведется относительно точки старта упряжек. </a:t>
            </a:r>
            <a:endParaRPr lang="en-US" dirty="0" smtClean="0"/>
          </a:p>
          <a:p>
            <a:pPr lvl="1"/>
            <a:r>
              <a:rPr lang="ru-RU" dirty="0" smtClean="0"/>
              <a:t>В качестве ответа выведите модули величин.</a:t>
            </a:r>
          </a:p>
          <a:p>
            <a:r>
              <a:rPr lang="ru-RU" b="1" dirty="0" smtClean="0"/>
              <a:t>Напишите программу для решения этой задачи!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C</a:t>
            </a:r>
            <a:r>
              <a:rPr lang="ru-RU" dirty="0" smtClean="0"/>
              <a:t>. Береговая линия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161760"/>
          </a:xfrm>
        </p:spPr>
        <p:txBody>
          <a:bodyPr>
            <a:normAutofit/>
          </a:bodyPr>
          <a:lstStyle/>
          <a:p>
            <a:r>
              <a:rPr lang="ru-RU" b="1" dirty="0" smtClean="0"/>
              <a:t>Формат входных данных </a:t>
            </a:r>
            <a:endParaRPr lang="ru-RU" dirty="0" smtClean="0"/>
          </a:p>
          <a:p>
            <a:pPr lvl="1"/>
            <a:r>
              <a:rPr lang="ru-RU" dirty="0" smtClean="0"/>
              <a:t>Первая строка содержит два целых числа </a:t>
            </a:r>
            <a:r>
              <a:rPr lang="en-US" i="1" dirty="0" smtClean="0"/>
              <a:t>m, l,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ru-RU" i="1" dirty="0" smtClean="0"/>
              <a:t>время движения упряжек </a:t>
            </a:r>
            <a:r>
              <a:rPr lang="ru-RU" dirty="0" smtClean="0"/>
              <a:t>(минуты) и </a:t>
            </a:r>
            <a:r>
              <a:rPr lang="ru-RU" i="1" dirty="0" smtClean="0"/>
              <a:t>длину береговой линии </a:t>
            </a:r>
            <a:r>
              <a:rPr lang="ru-RU" dirty="0" smtClean="0"/>
              <a:t>(километры) соответственно.</a:t>
            </a:r>
          </a:p>
          <a:p>
            <a:pPr lvl="1"/>
            <a:r>
              <a:rPr lang="ru-RU" dirty="0" smtClean="0"/>
              <a:t>Во второй строке содержатся два целых числа</a:t>
            </a:r>
            <a:r>
              <a:rPr lang="en-US" dirty="0" smtClean="0"/>
              <a:t> </a:t>
            </a:r>
            <a:r>
              <a:rPr lang="en-US" i="1" dirty="0" smtClean="0"/>
              <a:t>v</a:t>
            </a:r>
            <a:r>
              <a:rPr lang="en-US" i="1" baseline="-25000" dirty="0" smtClean="0"/>
              <a:t>1</a:t>
            </a:r>
            <a:r>
              <a:rPr lang="en-US" i="1" dirty="0" smtClean="0"/>
              <a:t>, v</a:t>
            </a:r>
            <a:r>
              <a:rPr lang="en-US" i="1" baseline="-25000" dirty="0" smtClean="0"/>
              <a:t>2</a:t>
            </a:r>
            <a:r>
              <a:rPr lang="en-US" dirty="0" smtClean="0"/>
              <a:t>, </a:t>
            </a:r>
            <a:r>
              <a:rPr lang="ru-RU" dirty="0" smtClean="0"/>
              <a:t>где </a:t>
            </a:r>
            <a:r>
              <a:rPr lang="en-US" i="1" dirty="0" smtClean="0"/>
              <a:t>0 &lt; v</a:t>
            </a:r>
            <a:r>
              <a:rPr lang="en-US" i="1" baseline="-25000" dirty="0" smtClean="0"/>
              <a:t>1</a:t>
            </a:r>
            <a:r>
              <a:rPr lang="en-US" i="1" dirty="0" smtClean="0"/>
              <a:t>&lt; 10</a:t>
            </a:r>
            <a:r>
              <a:rPr lang="en-US" i="1" baseline="30000" dirty="0" smtClean="0"/>
              <a:t>6</a:t>
            </a:r>
            <a:r>
              <a:rPr lang="en-US" i="1" dirty="0" smtClean="0"/>
              <a:t>,</a:t>
            </a:r>
            <a:br>
              <a:rPr lang="en-US" i="1" dirty="0" smtClean="0"/>
            </a:br>
            <a:r>
              <a:rPr lang="en-US" i="1" dirty="0" smtClean="0"/>
              <a:t>0 &lt; v</a:t>
            </a:r>
            <a:r>
              <a:rPr lang="en-US" i="1" baseline="-25000" dirty="0" smtClean="0"/>
              <a:t>2</a:t>
            </a:r>
            <a:r>
              <a:rPr lang="en-US" i="1" dirty="0" smtClean="0"/>
              <a:t> &lt; 10</a:t>
            </a:r>
            <a:r>
              <a:rPr lang="en-US" i="1" baseline="30000" dirty="0" smtClean="0"/>
              <a:t>6</a:t>
            </a:r>
            <a:r>
              <a:rPr lang="ru-RU" dirty="0" smtClean="0"/>
              <a:t>  - скорости упряжек </a:t>
            </a:r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ru-RU" dirty="0" smtClean="0"/>
              <a:t> и </a:t>
            </a:r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ru-RU" dirty="0" smtClean="0"/>
              <a:t> (километры в минуту), которые двигались в одном направлении.</a:t>
            </a:r>
          </a:p>
          <a:p>
            <a:pPr lvl="1"/>
            <a:r>
              <a:rPr lang="ru-RU" dirty="0" smtClean="0"/>
              <a:t>Третья строка содержит два целых числа </a:t>
            </a:r>
            <a:r>
              <a:rPr lang="en-US" i="1" dirty="0" smtClean="0"/>
              <a:t>v</a:t>
            </a:r>
            <a:r>
              <a:rPr lang="en-US" i="1" baseline="-25000" dirty="0" smtClean="0"/>
              <a:t>3</a:t>
            </a:r>
            <a:r>
              <a:rPr lang="en-US" i="1" dirty="0" smtClean="0"/>
              <a:t>, v</a:t>
            </a:r>
            <a:r>
              <a:rPr lang="en-US" i="1" baseline="-25000" dirty="0" smtClean="0"/>
              <a:t>4</a:t>
            </a:r>
            <a:r>
              <a:rPr lang="en-US" dirty="0" smtClean="0"/>
              <a:t>, </a:t>
            </a:r>
            <a:r>
              <a:rPr lang="ru-RU" dirty="0" smtClean="0"/>
              <a:t>где </a:t>
            </a:r>
            <a:r>
              <a:rPr lang="en-US" i="1" dirty="0" smtClean="0"/>
              <a:t>0 &lt; v</a:t>
            </a:r>
            <a:r>
              <a:rPr lang="en-US" i="1" baseline="-25000" dirty="0" smtClean="0"/>
              <a:t>3</a:t>
            </a:r>
            <a:r>
              <a:rPr lang="en-US" i="1" dirty="0" smtClean="0"/>
              <a:t>&lt; 10</a:t>
            </a:r>
            <a:r>
              <a:rPr lang="en-US" i="1" baseline="30000" dirty="0" smtClean="0"/>
              <a:t>6</a:t>
            </a:r>
            <a:r>
              <a:rPr lang="en-US" i="1" dirty="0" smtClean="0"/>
              <a:t>,</a:t>
            </a:r>
            <a:br>
              <a:rPr lang="en-US" i="1" dirty="0" smtClean="0"/>
            </a:br>
            <a:r>
              <a:rPr lang="en-US" i="1" dirty="0" smtClean="0"/>
              <a:t>0 &lt; v</a:t>
            </a:r>
            <a:r>
              <a:rPr lang="en-US" i="1" baseline="-25000" dirty="0" smtClean="0"/>
              <a:t>4</a:t>
            </a:r>
            <a:r>
              <a:rPr lang="en-US" i="1" dirty="0" smtClean="0"/>
              <a:t> &lt; 10</a:t>
            </a:r>
            <a:r>
              <a:rPr lang="en-US" i="1" baseline="30000" dirty="0" smtClean="0"/>
              <a:t>6</a:t>
            </a:r>
            <a:r>
              <a:rPr lang="ru-RU" dirty="0" smtClean="0"/>
              <a:t> - скорости упряжек </a:t>
            </a:r>
            <a:r>
              <a:rPr lang="en-US" i="1" dirty="0" smtClean="0"/>
              <a:t>u</a:t>
            </a:r>
            <a:r>
              <a:rPr lang="en-US" i="1" baseline="-25000" dirty="0" smtClean="0"/>
              <a:t>3</a:t>
            </a:r>
            <a:r>
              <a:rPr lang="ru-RU" dirty="0" smtClean="0"/>
              <a:t> и </a:t>
            </a:r>
            <a:r>
              <a:rPr lang="en-US" i="1" dirty="0" smtClean="0"/>
              <a:t>u</a:t>
            </a:r>
            <a:r>
              <a:rPr lang="en-US" i="1" baseline="-25000" dirty="0" smtClean="0"/>
              <a:t>4</a:t>
            </a:r>
            <a:r>
              <a:rPr lang="ru-RU" dirty="0" smtClean="0"/>
              <a:t> (километры в минуту), которые двигались в противоположном направлении.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123"/>
          <a:stretch>
            <a:fillRect/>
          </a:stretch>
        </p:blipFill>
        <p:spPr bwMode="auto">
          <a:xfrm>
            <a:off x="3347864" y="2348880"/>
            <a:ext cx="1504452" cy="360040"/>
          </a:xfrm>
          <a:prstGeom prst="rect">
            <a:avLst/>
          </a:prstGeom>
          <a:noFill/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2348880"/>
            <a:ext cx="1440161" cy="333260"/>
          </a:xfrm>
          <a:prstGeom prst="rect">
            <a:avLst/>
          </a:prstGeom>
          <a:noFill/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C</a:t>
            </a:r>
            <a:r>
              <a:rPr lang="ru-RU" dirty="0" smtClean="0"/>
              <a:t>. Береговая линия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ru-RU" dirty="0" smtClean="0"/>
              <a:t>В единственной строке выведите шесть целых чисел</a:t>
            </a:r>
            <a:r>
              <a:rPr lang="en-US" dirty="0" smtClean="0"/>
              <a:t> </a:t>
            </a:r>
            <a:r>
              <a:rPr lang="en-US" i="1" dirty="0" smtClean="0"/>
              <a:t>l</a:t>
            </a:r>
            <a:r>
              <a:rPr lang="en-US" i="1" baseline="-25000" dirty="0" smtClean="0"/>
              <a:t>1</a:t>
            </a:r>
            <a:r>
              <a:rPr lang="en-US" i="1" dirty="0" smtClean="0"/>
              <a:t>, l</a:t>
            </a:r>
            <a:r>
              <a:rPr lang="en-US" i="1" baseline="-25000" dirty="0" smtClean="0"/>
              <a:t>2</a:t>
            </a:r>
            <a:r>
              <a:rPr lang="en-US" i="1" dirty="0" smtClean="0"/>
              <a:t>, …, l</a:t>
            </a:r>
            <a:r>
              <a:rPr lang="en-US" i="1" baseline="-25000" dirty="0" smtClean="0"/>
              <a:t>6</a:t>
            </a:r>
            <a:r>
              <a:rPr lang="ru-RU" dirty="0" smtClean="0"/>
              <a:t>  - расстояния между упряжками </a:t>
            </a:r>
            <a:endParaRPr lang="en-US" dirty="0" smtClean="0"/>
          </a:p>
          <a:p>
            <a:pPr lvl="3"/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ru-RU" i="1" baseline="-25000" dirty="0" smtClean="0"/>
              <a:t>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3"/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ru-RU" i="1" dirty="0" smtClean="0"/>
              <a:t> </a:t>
            </a:r>
            <a:r>
              <a:rPr lang="ru-RU" dirty="0" smtClean="0"/>
              <a:t>и </a:t>
            </a:r>
            <a:r>
              <a:rPr lang="en-US" i="1" dirty="0" smtClean="0"/>
              <a:t>u</a:t>
            </a:r>
            <a:r>
              <a:rPr lang="en-US" i="1" baseline="-25000" dirty="0" smtClean="0"/>
              <a:t>3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3"/>
            <a:r>
              <a:rPr lang="en-US" i="1" dirty="0" smtClean="0"/>
              <a:t>u</a:t>
            </a:r>
            <a:r>
              <a:rPr lang="en-US" i="1" baseline="-25000" dirty="0" smtClean="0"/>
              <a:t>3</a:t>
            </a:r>
            <a:r>
              <a:rPr lang="ru-RU" dirty="0" smtClean="0"/>
              <a:t> и </a:t>
            </a:r>
            <a:r>
              <a:rPr lang="en-US" i="1" dirty="0" smtClean="0"/>
              <a:t>u</a:t>
            </a:r>
            <a:r>
              <a:rPr lang="en-US" i="1" baseline="-25000" dirty="0" smtClean="0"/>
              <a:t>4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3"/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ru-RU" i="1" dirty="0" smtClean="0"/>
              <a:t> </a:t>
            </a:r>
            <a:r>
              <a:rPr lang="ru-RU" dirty="0" smtClean="0"/>
              <a:t>и </a:t>
            </a:r>
            <a:r>
              <a:rPr lang="en-US" i="1" dirty="0" smtClean="0"/>
              <a:t>u</a:t>
            </a:r>
            <a:r>
              <a:rPr lang="en-US" i="1" baseline="-25000" dirty="0" smtClean="0"/>
              <a:t>4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3"/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ru-RU" i="1" dirty="0" smtClean="0"/>
              <a:t>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en-US" i="1" dirty="0" smtClean="0"/>
              <a:t>u</a:t>
            </a:r>
            <a:r>
              <a:rPr lang="en-US" i="1" baseline="-25000" dirty="0" smtClean="0"/>
              <a:t>3</a:t>
            </a:r>
            <a:r>
              <a:rPr lang="ru-RU" i="1" dirty="0" smtClean="0"/>
              <a:t>, </a:t>
            </a:r>
            <a:endParaRPr lang="en-US" i="1" dirty="0" smtClean="0"/>
          </a:p>
          <a:p>
            <a:pPr lvl="3"/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ru-RU" i="1" dirty="0" smtClean="0"/>
              <a:t>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en-US" i="1" dirty="0" smtClean="0"/>
              <a:t>u</a:t>
            </a:r>
            <a:r>
              <a:rPr lang="en-US" i="1" baseline="-25000" dirty="0" smtClean="0"/>
              <a:t>4</a:t>
            </a:r>
            <a:r>
              <a:rPr lang="ru-RU" dirty="0" smtClean="0"/>
              <a:t> </a:t>
            </a:r>
            <a:endParaRPr lang="en-US" dirty="0" smtClean="0"/>
          </a:p>
          <a:p>
            <a:pPr lvl="3"/>
            <a:r>
              <a:rPr lang="ru-RU" dirty="0" smtClean="0"/>
              <a:t>вдоль береговой линии (в километрах) соответственно. </a:t>
            </a:r>
            <a:endParaRPr lang="en-US" dirty="0" smtClean="0"/>
          </a:p>
          <a:p>
            <a:pPr lvl="1"/>
            <a:r>
              <a:rPr lang="ru-RU" dirty="0" smtClean="0"/>
              <a:t>Выведите полученные числа в указанном порядке. </a:t>
            </a:r>
            <a:endParaRPr lang="en-US" dirty="0" smtClean="0"/>
          </a:p>
          <a:p>
            <a:pPr lvl="1"/>
            <a:r>
              <a:rPr lang="ru-RU" dirty="0" smtClean="0"/>
              <a:t>Все расстояния должны быть выведены в виде абсолютных величин.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C</a:t>
            </a:r>
            <a:r>
              <a:rPr lang="ru-RU" dirty="0" smtClean="0"/>
              <a:t>. Береговая линия 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75656" y="1772816"/>
          <a:ext cx="6077585" cy="2133600"/>
        </p:xfrm>
        <a:graphic>
          <a:graphicData uri="http://schemas.openxmlformats.org/drawingml/2006/table">
            <a:tbl>
              <a:tblPr/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Malgun Gothic"/>
                        </a:rPr>
                        <a:t>Стандартный вход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Стандартный выход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10</a:t>
                      </a:r>
                      <a:r>
                        <a:rPr lang="en-US" sz="2000">
                          <a:latin typeface="Times New Roman"/>
                          <a:ea typeface="Malgun Gothic"/>
                        </a:rPr>
                        <a:t> </a:t>
                      </a:r>
                      <a:r>
                        <a:rPr lang="ru-RU" sz="2000">
                          <a:latin typeface="Times New Roman"/>
                          <a:ea typeface="Malgun Gothic"/>
                        </a:rPr>
                        <a:t>200</a:t>
                      </a: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2 5</a:t>
                      </a: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2 5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30 70 30 70 40 100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20</a:t>
                      </a:r>
                      <a:r>
                        <a:rPr lang="en-US" sz="2000">
                          <a:latin typeface="Times New Roman"/>
                          <a:ea typeface="Malgun Gothic"/>
                        </a:rPr>
                        <a:t> </a:t>
                      </a:r>
                      <a:r>
                        <a:rPr lang="ru-RU" sz="2000">
                          <a:latin typeface="Times New Roman"/>
                          <a:ea typeface="Malgun Gothic"/>
                        </a:rPr>
                        <a:t>360</a:t>
                      </a: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40 50</a:t>
                      </a: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35 70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Malgun Gothic"/>
                        </a:rPr>
                        <a:t>16</a:t>
                      </a:r>
                      <a:r>
                        <a:rPr lang="en-US" sz="2000" dirty="0">
                          <a:latin typeface="Times New Roman"/>
                          <a:ea typeface="Malgun Gothic"/>
                        </a:rPr>
                        <a:t>0 100 20 40 60 120</a:t>
                      </a:r>
                      <a:endParaRPr lang="ru-RU" sz="20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C</a:t>
            </a:r>
            <a:r>
              <a:rPr lang="ru-RU" dirty="0" smtClean="0"/>
              <a:t>. Береговая линия</a:t>
            </a:r>
            <a:r>
              <a:rPr lang="en-US" dirty="0" smtClean="0"/>
              <a:t>: </a:t>
            </a:r>
            <a:r>
              <a:rPr lang="ru-RU" dirty="0" smtClean="0"/>
              <a:t>Разбор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Достаточно учитывать, что </a:t>
            </a:r>
          </a:p>
          <a:p>
            <a:pPr lvl="1"/>
            <a:r>
              <a:rPr lang="ru-RU" b="1" dirty="0" smtClean="0"/>
              <a:t>движение проходит по замкнутой линии фиксированной длины</a:t>
            </a:r>
            <a:r>
              <a:rPr lang="ru-RU" dirty="0" smtClean="0"/>
              <a:t> и </a:t>
            </a:r>
          </a:p>
          <a:p>
            <a:pPr lvl="1"/>
            <a:r>
              <a:rPr lang="ru-RU" b="1" dirty="0" smtClean="0"/>
              <a:t>упряжка может проехать больше одного круга</a:t>
            </a:r>
            <a:r>
              <a:rPr lang="ru-RU" dirty="0" smtClean="0"/>
              <a:t>, а потому требуется использовать деление по модулю. </a:t>
            </a:r>
          </a:p>
          <a:p>
            <a:r>
              <a:rPr lang="ru-RU" dirty="0" smtClean="0"/>
              <a:t>Также следует учитывать движение упряжек, которые двигаются в направлении, противоположном направлению отсчета.</a:t>
            </a:r>
          </a:p>
          <a:p>
            <a:pPr lvl="1"/>
            <a:r>
              <a:rPr lang="ru-RU" dirty="0" smtClean="0"/>
              <a:t>Так, в случае “положительного” направления точка остановки будет находиться по формуле</a:t>
            </a:r>
            <a:br>
              <a:rPr lang="ru-RU" dirty="0" smtClean="0"/>
            </a:br>
            <a:endParaRPr lang="ru-RU" dirty="0" smtClean="0"/>
          </a:p>
          <a:p>
            <a:pPr lvl="1"/>
            <a:r>
              <a:rPr lang="ru-RU" dirty="0" smtClean="0"/>
              <a:t>Упряжки, которые двигались в “отрицательном” направлении, остановятся в точке</a:t>
            </a:r>
          </a:p>
          <a:p>
            <a:pPr lvl="1"/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4869160"/>
            <a:ext cx="1956217" cy="360040"/>
          </a:xfrm>
          <a:prstGeom prst="rect">
            <a:avLst/>
          </a:prstGeom>
          <a:noFill/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5949280"/>
            <a:ext cx="3240360" cy="2754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C</a:t>
            </a:r>
            <a:r>
              <a:rPr lang="ru-RU" dirty="0" smtClean="0"/>
              <a:t>. Береговая линия</a:t>
            </a:r>
            <a:r>
              <a:rPr lang="en-US" dirty="0" smtClean="0"/>
              <a:t>: </a:t>
            </a:r>
            <a:r>
              <a:rPr lang="ru-RU" dirty="0" smtClean="0"/>
              <a:t>Разбор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161760"/>
          </a:xfrm>
        </p:spPr>
        <p:txBody>
          <a:bodyPr/>
          <a:lstStyle/>
          <a:p>
            <a:r>
              <a:rPr lang="ru-RU" dirty="0" smtClean="0"/>
              <a:t>Теперь на основе точек остановки  можно найти расстояние между упряжками</a:t>
            </a:r>
          </a:p>
          <a:p>
            <a:r>
              <a:rPr lang="ru-RU" dirty="0" smtClean="0"/>
              <a:t>Здесь следует помнить, что </a:t>
            </a:r>
          </a:p>
          <a:p>
            <a:pPr lvl="1"/>
            <a:r>
              <a:rPr lang="ru-RU" dirty="0" smtClean="0"/>
              <a:t>расстояние между двумя точками необязательно будет найдено по сектору с меньшей длиной </a:t>
            </a:r>
          </a:p>
          <a:p>
            <a:pPr lvl="1"/>
            <a:r>
              <a:rPr lang="ru-RU" dirty="0" smtClean="0"/>
              <a:t>второе расстояние может быть </a:t>
            </a:r>
            <a:br>
              <a:rPr lang="ru-RU" dirty="0" smtClean="0"/>
            </a:br>
            <a:r>
              <a:rPr lang="ru-RU" dirty="0" smtClean="0"/>
              <a:t>найдено по формуле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1556792"/>
            <a:ext cx="1473914" cy="360040"/>
          </a:xfrm>
          <a:prstGeom prst="rect">
            <a:avLst/>
          </a:prstGeom>
          <a:noFill/>
        </p:spPr>
      </p:pic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660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3861048"/>
            <a:ext cx="2088232" cy="360794"/>
          </a:xfrm>
          <a:prstGeom prst="rect">
            <a:avLst/>
          </a:prstGeom>
          <a:noFill/>
        </p:spPr>
      </p:pic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3707904" y="2913301"/>
          <a:ext cx="5436096" cy="3944700"/>
        </p:xfrm>
        <a:graphic>
          <a:graphicData uri="http://schemas.openxmlformats.org/presentationml/2006/ole">
            <p:oleObj spid="_x0000_s36871" name="Visio" r:id="rId5" imgW="7384354" imgH="535950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Задача </a:t>
            </a:r>
            <a:r>
              <a:rPr lang="en-US" dirty="0" smtClean="0"/>
              <a:t>A</a:t>
            </a:r>
          </a:p>
          <a:p>
            <a:pPr lvl="1"/>
            <a:r>
              <a:rPr lang="ru-RU" b="1" dirty="0" smtClean="0"/>
              <a:t>Имя входного файла: нет</a:t>
            </a:r>
          </a:p>
          <a:p>
            <a:pPr lvl="1"/>
            <a:r>
              <a:rPr lang="ru-RU" dirty="0" smtClean="0"/>
              <a:t>Имя выходного файла: Стандартный вывод</a:t>
            </a:r>
          </a:p>
          <a:p>
            <a:pPr lvl="1"/>
            <a:r>
              <a:rPr lang="ru-RU" dirty="0" smtClean="0"/>
              <a:t>Ограничение по времени: 1 секунда </a:t>
            </a:r>
          </a:p>
          <a:p>
            <a:pPr lvl="1"/>
            <a:r>
              <a:rPr lang="ru-RU" dirty="0" smtClean="0"/>
              <a:t>Ограничение по памяти: 64 мегабайта </a:t>
            </a:r>
            <a:endParaRPr lang="en-US" dirty="0" smtClean="0"/>
          </a:p>
          <a:p>
            <a:r>
              <a:rPr lang="ru-RU" dirty="0" smtClean="0"/>
              <a:t>Задачи </a:t>
            </a:r>
            <a:r>
              <a:rPr lang="en-US" dirty="0" smtClean="0"/>
              <a:t>B, C, D, E</a:t>
            </a:r>
          </a:p>
          <a:p>
            <a:pPr lvl="1"/>
            <a:r>
              <a:rPr lang="ru-RU" b="1" dirty="0" smtClean="0"/>
              <a:t>Имя входного файла: Стандартный ввод</a:t>
            </a:r>
          </a:p>
          <a:p>
            <a:pPr lvl="1"/>
            <a:r>
              <a:rPr lang="ru-RU" dirty="0" smtClean="0"/>
              <a:t>Имя выходного файла: Стандартный вывод</a:t>
            </a:r>
          </a:p>
          <a:p>
            <a:pPr lvl="1"/>
            <a:r>
              <a:rPr lang="ru-RU" dirty="0" smtClean="0"/>
              <a:t>Ограничение по времени: 1 секунда </a:t>
            </a:r>
          </a:p>
          <a:p>
            <a:pPr lvl="1"/>
            <a:r>
              <a:rPr lang="ru-RU" dirty="0" smtClean="0"/>
              <a:t>Ограничение по памяти: 64 мегабайта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C</a:t>
            </a:r>
            <a:r>
              <a:rPr lang="ru-RU" dirty="0" smtClean="0"/>
              <a:t>. Береговая линия</a:t>
            </a:r>
            <a:r>
              <a:rPr lang="en-US" dirty="0" smtClean="0"/>
              <a:t>: </a:t>
            </a:r>
            <a:r>
              <a:rPr lang="ru-RU" dirty="0" smtClean="0"/>
              <a:t>Разбор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cs typeface="Courier New" pitchFamily="49" charset="0"/>
              </a:rPr>
              <a:t>Код на языке </a:t>
            </a:r>
            <a:r>
              <a:rPr lang="en-US" dirty="0" smtClean="0">
                <a:cs typeface="Courier New" pitchFamily="49" charset="0"/>
              </a:rPr>
              <a:t>C++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long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m, l, v1, v2, v3, v4, l1, l2, l3, l4, l5, l6;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&gt;&gt;m&gt;&gt;l&gt;&gt;v1&gt;&gt;v2&gt;&gt;v3&gt;&gt;v4;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long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s1, s2, s3, s4;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s1 = (v1*m)%l;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s2 = (v2*m)%l;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s3 = (l-((v3*m)%l))%l;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s4 = (l-((v4*m)%l))%l;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l1 = abs(s2-s1)&lt;l-abs(s2-s1)?abs(s2-s1):l-abs(s2-s1);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l2 = abs(s3-s2)&lt;l-abs(s3-s2)?abs(s3-s2):l-abs(s3-s2);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l3 = abs(s4-s3)&lt;l-abs(s4-s3)?abs(s4-s3):l-abs(s4-s3);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l4 = abs(s4-s1)&lt;l-abs(s4-s1)?abs(s4-s1):l-abs(s4-s1);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l5 = abs(s3-s1)&lt;l-abs(s3-s1)?abs(s3-s1):l-abs(s3-s1);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l6 = abs(s2-s4)&lt;l-abs(s2-s4)?abs(s2-s4):l-abs(s2-s4);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&lt;&lt;l1&lt;&lt;" "&lt;&lt;l2&lt;&lt;" "&lt;&lt;l3&lt;&lt;" "&lt;&lt;l4&lt;&lt;" "&lt;&lt;l5&lt;&lt;" "&lt;&lt;l6;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D. Поиск планктона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>
            <a:normAutofit/>
          </a:bodyPr>
          <a:lstStyle/>
          <a:p>
            <a:r>
              <a:rPr lang="ru-RU" dirty="0" smtClean="0"/>
              <a:t>Исследователи Арктики исследуют изменение количества планктона на некотором участке океана вдоль траектории движения от точки </a:t>
            </a:r>
            <a:r>
              <a:rPr lang="en-US" i="1" dirty="0" smtClean="0"/>
              <a:t>x</a:t>
            </a:r>
            <a:r>
              <a:rPr lang="en-US" i="1" baseline="-25000" dirty="0" smtClean="0"/>
              <a:t>0</a:t>
            </a:r>
            <a:r>
              <a:rPr lang="ru-RU" dirty="0" smtClean="0"/>
              <a:t> до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ru-RU" dirty="0" smtClean="0"/>
              <a:t> для прогнозирования объема биомассы в целом. </a:t>
            </a:r>
            <a:endParaRPr lang="en-US" dirty="0" smtClean="0"/>
          </a:p>
          <a:p>
            <a:r>
              <a:rPr lang="ru-RU" dirty="0" smtClean="0"/>
              <a:t>Исследователи поняли, что в точке </a:t>
            </a:r>
            <a:r>
              <a:rPr lang="en-US" i="1" dirty="0" smtClean="0"/>
              <a:t>x</a:t>
            </a:r>
            <a:r>
              <a:rPr lang="ru-RU" dirty="0" smtClean="0"/>
              <a:t> на траектории движения количество планктона определяется формулой 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ru-RU" dirty="0" smtClean="0"/>
              <a:t>где </a:t>
            </a:r>
            <a:r>
              <a:rPr lang="en-US" i="1" dirty="0" smtClean="0"/>
              <a:t>a</a:t>
            </a:r>
            <a:r>
              <a:rPr lang="ru-RU" dirty="0" smtClean="0"/>
              <a:t> – коэффициент, который соответствует глубине замера,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b</a:t>
            </a:r>
            <a:r>
              <a:rPr lang="ru-RU" dirty="0" smtClean="0"/>
              <a:t> - коэффициент, зависящий от температуры воздуха у поверхности воды.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3573016"/>
            <a:ext cx="5986951" cy="288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D. Поиск планктона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Исследователей интересует вопрос, каково </a:t>
            </a:r>
            <a:r>
              <a:rPr lang="ru-RU" i="1" dirty="0" smtClean="0"/>
              <a:t>минимальное количество планктона </a:t>
            </a:r>
            <a:r>
              <a:rPr lang="ru-RU" dirty="0" smtClean="0"/>
              <a:t>на траектории движения. </a:t>
            </a:r>
            <a:endParaRPr lang="en-US" dirty="0" smtClean="0"/>
          </a:p>
          <a:p>
            <a:pPr lvl="1"/>
            <a:r>
              <a:rPr lang="ru-RU" dirty="0" smtClean="0"/>
              <a:t>Они просят Вас написать программу, находящую глобальный (наименьший из всех) минимум на заданном участке </a:t>
            </a:r>
            <a:r>
              <a:rPr lang="en-US" i="1" dirty="0" smtClean="0"/>
              <a:t>[x</a:t>
            </a:r>
            <a:r>
              <a:rPr lang="en-US" i="1" baseline="-25000" dirty="0" smtClean="0"/>
              <a:t>0</a:t>
            </a:r>
            <a:r>
              <a:rPr lang="en-US" i="1" dirty="0" smtClean="0"/>
              <a:t>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]</a:t>
            </a:r>
            <a:endParaRPr lang="en-US" dirty="0" smtClean="0"/>
          </a:p>
          <a:p>
            <a:pPr lvl="1"/>
            <a:r>
              <a:rPr lang="ru-RU" dirty="0" smtClean="0"/>
              <a:t>При нахождении результата Исследователи просят Вас при вычислении использовать шаг изменения координаты </a:t>
            </a:r>
            <a:r>
              <a:rPr lang="en-US" i="1" dirty="0" smtClean="0"/>
              <a:t>x</a:t>
            </a:r>
            <a:r>
              <a:rPr lang="ru-RU" dirty="0" smtClean="0"/>
              <a:t>:</a:t>
            </a:r>
          </a:p>
          <a:p>
            <a:endParaRPr lang="en-US" dirty="0" smtClean="0"/>
          </a:p>
          <a:p>
            <a:r>
              <a:rPr lang="ru-RU" b="1" dirty="0" smtClean="0"/>
              <a:t>Напишите программу для решения этой задачи!</a:t>
            </a:r>
            <a:endParaRPr lang="ru-RU" dirty="0" smtClean="0"/>
          </a:p>
          <a:p>
            <a:endParaRPr lang="en-US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19" y="3717032"/>
            <a:ext cx="1857807" cy="432048"/>
          </a:xfrm>
          <a:prstGeom prst="rect">
            <a:avLst/>
          </a:prstGeom>
          <a:noFill/>
        </p:spPr>
      </p:pic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D. Поиск планктона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161760"/>
          </a:xfrm>
        </p:spPr>
        <p:txBody>
          <a:bodyPr>
            <a:normAutofit/>
          </a:bodyPr>
          <a:lstStyle/>
          <a:p>
            <a:r>
              <a:rPr lang="ru-RU" b="1" dirty="0" smtClean="0"/>
              <a:t>Формат входных данных </a:t>
            </a:r>
            <a:endParaRPr lang="ru-RU" dirty="0" smtClean="0"/>
          </a:p>
          <a:p>
            <a:pPr lvl="1"/>
            <a:r>
              <a:rPr lang="ru-RU" dirty="0" smtClean="0"/>
              <a:t>В первой строке вводится </a:t>
            </a:r>
            <a:r>
              <a:rPr lang="ru-RU" b="1" dirty="0" smtClean="0"/>
              <a:t>два целых числа</a:t>
            </a:r>
            <a:r>
              <a:rPr lang="ru-RU" dirty="0" smtClean="0"/>
              <a:t> 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  <a:br>
              <a:rPr lang="en-US" dirty="0" smtClean="0"/>
            </a:br>
            <a:r>
              <a:rPr lang="ru-RU" dirty="0" smtClean="0"/>
              <a:t>начальная и конечная координаты точек измерений вдоль траектории движения.</a:t>
            </a:r>
          </a:p>
          <a:p>
            <a:pPr lvl="1"/>
            <a:r>
              <a:rPr lang="ru-RU" dirty="0" smtClean="0"/>
              <a:t>Во второй строке вводятся </a:t>
            </a:r>
            <a:r>
              <a:rPr lang="ru-RU" b="1" dirty="0" smtClean="0"/>
              <a:t>два вещественных числа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dirty="0" smtClean="0"/>
              <a:t>коэффициенты, соответствующие глубине замера и температуре воздуха у поверхности воды, соответственно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ru-RU" b="1" dirty="0" smtClean="0"/>
              <a:t>Формат выходных данных </a:t>
            </a:r>
            <a:endParaRPr lang="ru-RU" dirty="0" smtClean="0"/>
          </a:p>
          <a:p>
            <a:pPr lvl="1"/>
            <a:r>
              <a:rPr lang="ru-RU" dirty="0" smtClean="0"/>
              <a:t>В единственной строке выведите одно вещественное число </a:t>
            </a:r>
            <a:r>
              <a:rPr lang="en-US" i="1" dirty="0" smtClean="0"/>
              <a:t>y=f(x)</a:t>
            </a:r>
            <a:r>
              <a:rPr lang="ru-RU" dirty="0" smtClean="0"/>
              <a:t> - минимальное количество планктона на рассматриваемом участке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i="1" dirty="0" smtClean="0"/>
              <a:t>с точностью два десятичных знака после запятой</a:t>
            </a:r>
            <a:r>
              <a:rPr lang="ru-RU" dirty="0" smtClean="0"/>
              <a:t>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3717032"/>
            <a:ext cx="3973299" cy="360040"/>
          </a:xfrm>
          <a:prstGeom prst="rect">
            <a:avLst/>
          </a:prstGeom>
          <a:noFill/>
        </p:spPr>
      </p:pic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6309320"/>
            <a:ext cx="2057371" cy="360040"/>
          </a:xfrm>
          <a:prstGeom prst="rect">
            <a:avLst/>
          </a:prstGeom>
          <a:noFill/>
        </p:spPr>
      </p:pic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94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2276872"/>
            <a:ext cx="3996444" cy="360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D. Поиск планктона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63688" y="1844824"/>
          <a:ext cx="6077585" cy="1524000"/>
        </p:xfrm>
        <a:graphic>
          <a:graphicData uri="http://schemas.openxmlformats.org/drawingml/2006/table">
            <a:tbl>
              <a:tblPr/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Стандартный вход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Стандартный выход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Malgun Gothic"/>
                        </a:rPr>
                        <a:t>0 20</a:t>
                      </a:r>
                      <a:endParaRPr lang="ru-RU" sz="2000">
                        <a:latin typeface="Times New Roman"/>
                        <a:ea typeface="Malgun Gothic"/>
                      </a:endParaRP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Malgun Gothic"/>
                        </a:rPr>
                        <a:t>0.001 1</a:t>
                      </a:r>
                      <a:endParaRPr lang="ru-RU" sz="20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Malgun Gothic"/>
                        </a:rPr>
                        <a:t>42</a:t>
                      </a:r>
                      <a:endParaRPr lang="ru-RU" sz="20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Malgun Gothic"/>
                        </a:rPr>
                        <a:t>4 30</a:t>
                      </a:r>
                      <a:endParaRPr lang="ru-RU" sz="2000">
                        <a:latin typeface="Times New Roman"/>
                        <a:ea typeface="Malgun Gothic"/>
                      </a:endParaRPr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Malgun Gothic"/>
                        </a:rPr>
                        <a:t>0.01  -1</a:t>
                      </a:r>
                      <a:endParaRPr lang="ru-RU" sz="20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Malgun Gothic"/>
                        </a:rPr>
                        <a:t>43.</a:t>
                      </a:r>
                      <a:r>
                        <a:rPr lang="ru-RU" sz="2000" dirty="0">
                          <a:latin typeface="Times New Roman"/>
                          <a:ea typeface="Malgun Gothic"/>
                        </a:rPr>
                        <a:t>51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D. Поиск планктона</a:t>
            </a:r>
            <a:r>
              <a:rPr lang="en-US" dirty="0" smtClean="0"/>
              <a:t>:</a:t>
            </a:r>
            <a:r>
              <a:rPr lang="ru-RU" dirty="0" smtClean="0"/>
              <a:t> 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964488" cy="5589240"/>
          </a:xfrm>
        </p:spPr>
        <p:txBody>
          <a:bodyPr>
            <a:normAutofit/>
          </a:bodyPr>
          <a:lstStyle/>
          <a:p>
            <a:r>
              <a:rPr lang="ru-RU" dirty="0" smtClean="0"/>
              <a:t>Исследователям необходимо найти глобальный минимум функции </a:t>
            </a:r>
            <a:r>
              <a:rPr lang="en-US" i="1" dirty="0" smtClean="0"/>
              <a:t>f(x)</a:t>
            </a:r>
            <a:r>
              <a:rPr lang="ru-RU" dirty="0" smtClean="0"/>
              <a:t>  на диапазоне </a:t>
            </a:r>
            <a:r>
              <a:rPr lang="en-US" i="1" dirty="0" smtClean="0"/>
              <a:t>[x</a:t>
            </a:r>
            <a:r>
              <a:rPr lang="en-US" i="1" baseline="-25000" dirty="0" smtClean="0"/>
              <a:t>0</a:t>
            </a:r>
            <a:r>
              <a:rPr lang="en-US" i="1" dirty="0" smtClean="0"/>
              <a:t>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]</a:t>
            </a:r>
            <a:r>
              <a:rPr lang="ru-RU" dirty="0" smtClean="0"/>
              <a:t>, где </a:t>
            </a:r>
            <a:endParaRPr lang="en-US" dirty="0" smtClean="0"/>
          </a:p>
          <a:p>
            <a:pPr lvl="1"/>
            <a:r>
              <a:rPr lang="ru-RU" dirty="0" smtClean="0"/>
              <a:t>шаг изменения координаты  составляет 1. </a:t>
            </a:r>
            <a:endParaRPr lang="en-US" dirty="0" smtClean="0"/>
          </a:p>
          <a:p>
            <a:r>
              <a:rPr lang="ru-RU" dirty="0" smtClean="0"/>
              <a:t>Задачу можно решить с помощью цикла с параметром, значения которого меняются от </a:t>
            </a:r>
            <a:r>
              <a:rPr lang="en-US" i="1" dirty="0" smtClean="0"/>
              <a:t>x</a:t>
            </a:r>
            <a:r>
              <a:rPr lang="en-US" i="1" baseline="-25000" dirty="0" smtClean="0"/>
              <a:t>0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до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ru-RU" dirty="0" smtClean="0"/>
              <a:t>  (включительно) через 1. </a:t>
            </a:r>
            <a:endParaRPr lang="en-US" dirty="0" smtClean="0"/>
          </a:p>
          <a:p>
            <a:pPr lvl="1"/>
            <a:r>
              <a:rPr lang="ru-RU" dirty="0" smtClean="0"/>
              <a:t>При этом необходимо ввести вспомогательную вещественную переменную </a:t>
            </a:r>
            <a:r>
              <a:rPr lang="en-US" i="1" dirty="0" smtClean="0"/>
              <a:t>y</a:t>
            </a:r>
            <a:r>
              <a:rPr lang="ru-RU" dirty="0" smtClean="0"/>
              <a:t> и присвоить ей значение </a:t>
            </a:r>
            <a:r>
              <a:rPr lang="en-US" i="1" dirty="0" smtClean="0"/>
              <a:t>y=f(x</a:t>
            </a:r>
            <a:r>
              <a:rPr lang="en-US" i="1" baseline="-25000" dirty="0" smtClean="0"/>
              <a:t>0</a:t>
            </a:r>
            <a:r>
              <a:rPr lang="en-US" i="1" dirty="0" smtClean="0"/>
              <a:t>)</a:t>
            </a:r>
            <a:r>
              <a:rPr lang="ru-RU" dirty="0" smtClean="0"/>
              <a:t>, затем в цикле проводить вычисления: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  <a:r>
              <a:rPr lang="ru-RU" dirty="0" smtClean="0"/>
              <a:t> и сравнивать на каждой итерации: </a:t>
            </a:r>
            <a:endParaRPr lang="en-US" dirty="0" smtClean="0"/>
          </a:p>
          <a:p>
            <a:pPr lvl="2"/>
            <a:r>
              <a:rPr lang="ru-RU" dirty="0" smtClean="0"/>
              <a:t>если </a:t>
            </a:r>
            <a:r>
              <a:rPr lang="en-US" i="1" dirty="0" smtClean="0"/>
              <a:t>y &gt; y</a:t>
            </a:r>
            <a:r>
              <a:rPr lang="en-US" i="1" baseline="-25000" dirty="0" smtClean="0"/>
              <a:t>1</a:t>
            </a:r>
            <a:r>
              <a:rPr lang="ru-RU" dirty="0" smtClean="0"/>
              <a:t>, то запоминаем </a:t>
            </a:r>
            <a:r>
              <a:rPr lang="en-US" i="1" dirty="0" smtClean="0"/>
              <a:t>y = y</a:t>
            </a:r>
            <a:r>
              <a:rPr lang="en-US" i="1" baseline="-25000" dirty="0" smtClean="0"/>
              <a:t>1</a:t>
            </a:r>
            <a:r>
              <a:rPr lang="ru-RU" dirty="0" smtClean="0"/>
              <a:t>. </a:t>
            </a:r>
            <a:endParaRPr lang="en-US" dirty="0" smtClean="0"/>
          </a:p>
          <a:p>
            <a:r>
              <a:rPr lang="ru-RU" dirty="0" smtClean="0"/>
              <a:t>В заключение выводим </a:t>
            </a:r>
            <a:r>
              <a:rPr lang="en-US" i="1" dirty="0" smtClean="0"/>
              <a:t>y</a:t>
            </a:r>
            <a:r>
              <a:rPr lang="ru-RU" dirty="0" smtClean="0"/>
              <a:t> с точностью до двух знаков после запятой.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1" y="4365104"/>
            <a:ext cx="2832315" cy="360040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,</a:t>
            </a:r>
            <a:endParaRPr kumimoji="0" lang="ru-RU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4725144"/>
            <a:ext cx="1200133" cy="360040"/>
          </a:xfrm>
          <a:prstGeom prst="rect">
            <a:avLst/>
          </a:prstGeom>
          <a:noFill/>
        </p:spPr>
      </p:pic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D. Поиск планктона</a:t>
            </a:r>
            <a:r>
              <a:rPr lang="en-US" dirty="0" smtClean="0"/>
              <a:t>:</a:t>
            </a:r>
            <a:r>
              <a:rPr lang="ru-RU" dirty="0" smtClean="0"/>
              <a:t> 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cs typeface="Courier New" pitchFamily="49" charset="0"/>
              </a:rPr>
              <a:t>Код на языке </a:t>
            </a:r>
            <a:r>
              <a:rPr lang="en-US" dirty="0" smtClean="0">
                <a:cs typeface="Courier New" pitchFamily="49" charset="0"/>
              </a:rPr>
              <a:t>C++</a:t>
            </a:r>
            <a:endParaRPr lang="ru-RU" dirty="0" smtClean="0"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double f(double x, double a, double b) {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-0.0001*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(x,4)+a*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(x,3)-0.05*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(x,2)+b*x+50;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[]) {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double min=DBL_MAX;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x0,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double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a,b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x0 &gt;&gt;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a &gt;&gt; b;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=x0;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&lt;=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xn;i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min= min &lt; f(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i,a,b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? min: f(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i,a,b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&lt;&lt;min;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return 0;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ru-RU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Иглу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161760"/>
          </a:xfrm>
        </p:spPr>
        <p:txBody>
          <a:bodyPr>
            <a:normAutofit/>
          </a:bodyPr>
          <a:lstStyle/>
          <a:p>
            <a:r>
              <a:rPr lang="ru-RU" dirty="0" smtClean="0"/>
              <a:t>Исследователи Арктики строят иглу из снежных блоков. </a:t>
            </a:r>
            <a:endParaRPr lang="en-US" dirty="0" smtClean="0"/>
          </a:p>
          <a:p>
            <a:pPr lvl="1"/>
            <a:r>
              <a:rPr lang="ru-RU" dirty="0" smtClean="0"/>
              <a:t>Для этого им нужно доставить прямоугольные блоки для постройки на строительную площадку. </a:t>
            </a:r>
            <a:endParaRPr lang="en-US" dirty="0" smtClean="0"/>
          </a:p>
          <a:p>
            <a:pPr lvl="1"/>
            <a:r>
              <a:rPr lang="ru-RU" dirty="0" smtClean="0"/>
              <a:t>Всего можно заготовить </a:t>
            </a:r>
            <a:r>
              <a:rPr lang="en-US" i="1" dirty="0" smtClean="0"/>
              <a:t>N</a:t>
            </a:r>
            <a:r>
              <a:rPr lang="ru-RU" dirty="0" smtClean="0"/>
              <a:t> блоков. </a:t>
            </a:r>
            <a:endParaRPr lang="en-US" dirty="0" smtClean="0"/>
          </a:p>
          <a:p>
            <a:pPr lvl="1"/>
            <a:r>
              <a:rPr lang="ru-RU" dirty="0" smtClean="0"/>
              <a:t>Каждый блок имеет вес </a:t>
            </a:r>
            <a:r>
              <a:rPr lang="en-US" i="1" dirty="0" smtClean="0"/>
              <a:t>M</a:t>
            </a:r>
            <a:r>
              <a:rPr lang="en-US" i="1" baseline="-25000" smtClean="0"/>
              <a:t>i</a:t>
            </a:r>
            <a:r>
              <a:rPr lang="ru-RU" dirty="0" smtClean="0"/>
              <a:t> </a:t>
            </a:r>
            <a:r>
              <a:rPr lang="ru-RU" dirty="0" smtClean="0"/>
              <a:t>кг и объем </a:t>
            </a:r>
            <a:r>
              <a:rPr lang="en-US" i="1" dirty="0" smtClean="0"/>
              <a:t>S</a:t>
            </a:r>
            <a:r>
              <a:rPr lang="en-US" i="1" baseline="-25000" dirty="0" smtClean="0"/>
              <a:t>i</a:t>
            </a:r>
            <a:r>
              <a:rPr lang="en-US" dirty="0" smtClean="0"/>
              <a:t>,</a:t>
            </a:r>
            <a:r>
              <a:rPr lang="ru-RU" dirty="0" smtClean="0"/>
              <a:t> м</a:t>
            </a:r>
            <a:r>
              <a:rPr lang="ru-RU" baseline="30000" dirty="0" smtClean="0"/>
              <a:t>3</a:t>
            </a:r>
            <a:r>
              <a:rPr lang="ru-RU" dirty="0" smtClean="0"/>
              <a:t>(в зависимости от плотности).</a:t>
            </a:r>
          </a:p>
          <a:p>
            <a:pPr lvl="1"/>
            <a:r>
              <a:rPr lang="ru-RU" dirty="0" smtClean="0"/>
              <a:t>Блоки доставляются санями с грузоподъемностью </a:t>
            </a:r>
            <a:r>
              <a:rPr lang="en-US" i="1" dirty="0" smtClean="0"/>
              <a:t>M</a:t>
            </a:r>
            <a:r>
              <a:rPr lang="ru-RU" dirty="0" smtClean="0"/>
              <a:t> кг. </a:t>
            </a:r>
            <a:endParaRPr lang="en-US" dirty="0" smtClean="0"/>
          </a:p>
          <a:p>
            <a:pPr lvl="1"/>
            <a:r>
              <a:rPr lang="ru-RU" dirty="0" smtClean="0"/>
              <a:t>Сани могут везти блоки любого размера. </a:t>
            </a:r>
          </a:p>
          <a:p>
            <a:pPr lvl="1"/>
            <a:r>
              <a:rPr lang="ru-RU" dirty="0" smtClean="0"/>
              <a:t>Время доставки блоков санями до места стройки составляет </a:t>
            </a:r>
            <a:r>
              <a:rPr lang="en-US" i="1" dirty="0" smtClean="0"/>
              <a:t>T</a:t>
            </a:r>
            <a:r>
              <a:rPr lang="ru-RU" dirty="0" smtClean="0"/>
              <a:t> минут и не зависит от количества погруженных на них блоков. </a:t>
            </a:r>
            <a:endParaRPr lang="en-US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Иглу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Исследователи хотят построить иглу наибольшего размера. </a:t>
            </a:r>
            <a:endParaRPr lang="en-US" dirty="0" smtClean="0"/>
          </a:p>
          <a:p>
            <a:pPr lvl="1"/>
            <a:r>
              <a:rPr lang="ru-RU" dirty="0" smtClean="0"/>
              <a:t>Они просят Вас написать программу, рассчитывающую </a:t>
            </a:r>
            <a:r>
              <a:rPr lang="ru-RU" b="1" dirty="0" smtClean="0"/>
              <a:t>наибольший объем </a:t>
            </a:r>
            <a:r>
              <a:rPr lang="en-US" b="1" i="1" dirty="0" smtClean="0"/>
              <a:t>S</a:t>
            </a:r>
            <a:r>
              <a:rPr lang="ru-RU" b="1" dirty="0" smtClean="0"/>
              <a:t> всех блоков</a:t>
            </a:r>
            <a:r>
              <a:rPr lang="ru-RU" dirty="0" smtClean="0"/>
              <a:t>, которые можно   доставить за одну поездку с учетом грузоподъемности саней.</a:t>
            </a:r>
          </a:p>
          <a:p>
            <a:r>
              <a:rPr lang="ru-RU" b="1" dirty="0" smtClean="0"/>
              <a:t>Напишите программу для решения этой задачи!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Иглу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Формат входных данных </a:t>
            </a:r>
            <a:endParaRPr lang="ru-RU" dirty="0" smtClean="0"/>
          </a:p>
          <a:p>
            <a:pPr lvl="1"/>
            <a:r>
              <a:rPr lang="ru-RU" dirty="0" smtClean="0"/>
              <a:t>Первая строка содержит целое число </a:t>
            </a:r>
            <a:r>
              <a:rPr lang="en-US" i="1" dirty="0" smtClean="0"/>
              <a:t>M,</a:t>
            </a:r>
            <a:br>
              <a:rPr lang="en-US" i="1" dirty="0" smtClean="0"/>
            </a:br>
            <a:r>
              <a:rPr lang="ru-RU" dirty="0" smtClean="0"/>
              <a:t>грузоподъемность саней.</a:t>
            </a:r>
          </a:p>
          <a:p>
            <a:pPr lvl="1"/>
            <a:r>
              <a:rPr lang="ru-RU" dirty="0" smtClean="0"/>
              <a:t>Вторая строка содержит единственное целое число </a:t>
            </a:r>
            <a:r>
              <a:rPr lang="en-US" i="1" dirty="0" smtClean="0"/>
              <a:t>N,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количество блоков.</a:t>
            </a:r>
          </a:p>
          <a:p>
            <a:pPr lvl="1"/>
            <a:r>
              <a:rPr lang="ru-RU" dirty="0" smtClean="0"/>
              <a:t>Следующие 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ru-RU" dirty="0" smtClean="0"/>
              <a:t> строк содержат по два целых числа </a:t>
            </a:r>
            <a:r>
              <a:rPr lang="en-US" i="1" dirty="0" smtClean="0"/>
              <a:t>M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ru-RU" dirty="0" smtClean="0"/>
              <a:t>и </a:t>
            </a:r>
            <a:r>
              <a:rPr lang="en-US" i="1" dirty="0" smtClean="0"/>
              <a:t>S</a:t>
            </a:r>
            <a:r>
              <a:rPr lang="en-US" i="1" baseline="-25000" dirty="0" smtClean="0"/>
              <a:t>i </a:t>
            </a:r>
            <a:r>
              <a:rPr lang="en-US" i="1" dirty="0" smtClean="0"/>
              <a:t> </a:t>
            </a:r>
            <a:r>
              <a:rPr lang="ru-RU" dirty="0" smtClean="0"/>
              <a:t>– вес и объем </a:t>
            </a:r>
            <a:r>
              <a:rPr lang="en-US" i="1" dirty="0" err="1" smtClean="0"/>
              <a:t>i</a:t>
            </a:r>
            <a:r>
              <a:rPr lang="ru-RU" dirty="0" smtClean="0"/>
              <a:t>-того блока.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 </a:t>
            </a:r>
            <a:endParaRPr kumimoji="0" lang="ru-RU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184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1916832"/>
            <a:ext cx="1724014" cy="321816"/>
          </a:xfrm>
          <a:prstGeom prst="rect">
            <a:avLst/>
          </a:prstGeom>
          <a:noFill/>
        </p:spPr>
      </p:pic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2636912"/>
            <a:ext cx="1512168" cy="323211"/>
          </a:xfrm>
          <a:prstGeom prst="rect">
            <a:avLst/>
          </a:prstGeom>
          <a:noFill/>
        </p:spPr>
      </p:pic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6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4797152"/>
            <a:ext cx="1872209" cy="354202"/>
          </a:xfrm>
          <a:prstGeom prst="rect">
            <a:avLst/>
          </a:prstGeom>
          <a:noFill/>
        </p:spPr>
      </p:pic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6801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4365104"/>
            <a:ext cx="1440161" cy="3863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А. Лжецы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7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ru-RU" dirty="0" smtClean="0"/>
              <a:t>Для исследований Арктики была сформирована команда специалистов различного профиля. </a:t>
            </a:r>
            <a:endParaRPr lang="en-US" dirty="0" smtClean="0"/>
          </a:p>
          <a:p>
            <a:pPr lvl="1"/>
            <a:r>
              <a:rPr lang="ru-RU" dirty="0" smtClean="0"/>
              <a:t>Известно, что в команде Исследователей Арктики есть </a:t>
            </a:r>
            <a:r>
              <a:rPr lang="ru-RU" b="1" dirty="0" smtClean="0"/>
              <a:t>химик, биолог и физик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Также есть информация, что их фамилии </a:t>
            </a:r>
            <a:r>
              <a:rPr lang="ru-RU" b="1" dirty="0" smtClean="0"/>
              <a:t>Иванов, Петров и Сидоров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Каждый из них сделал утверждение:</a:t>
            </a:r>
          </a:p>
          <a:p>
            <a:pPr lvl="2"/>
            <a:r>
              <a:rPr lang="ru-RU" dirty="0" smtClean="0"/>
              <a:t>Химик: «Если биолог - Иванов, то физик – Сидоров».</a:t>
            </a:r>
          </a:p>
          <a:p>
            <a:pPr lvl="2"/>
            <a:r>
              <a:rPr lang="ru-RU" dirty="0" smtClean="0"/>
              <a:t>Биолог: «Если я Иванов, то физик – Петров».</a:t>
            </a:r>
          </a:p>
          <a:p>
            <a:pPr lvl="2"/>
            <a:r>
              <a:rPr lang="ru-RU" dirty="0" smtClean="0"/>
              <a:t>Физик: «Если я – Петров, то физик – Сидоров».</a:t>
            </a:r>
          </a:p>
          <a:p>
            <a:pPr lvl="1"/>
            <a:r>
              <a:rPr lang="ru-RU" dirty="0" smtClean="0"/>
              <a:t>Известно, что только один из них сказал правду, а остальные солгали. Необходимо определить, кто есть кто.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Иглу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Формат выходных данных </a:t>
            </a:r>
            <a:endParaRPr lang="ru-RU" dirty="0" smtClean="0"/>
          </a:p>
          <a:p>
            <a:pPr lvl="1"/>
            <a:r>
              <a:rPr lang="ru-RU" dirty="0" smtClean="0"/>
              <a:t>Выведите единственное целое число </a:t>
            </a:r>
            <a:r>
              <a:rPr lang="en-US" i="1" dirty="0" smtClean="0"/>
              <a:t>S</a:t>
            </a:r>
            <a:r>
              <a:rPr lang="ru-RU" dirty="0" smtClean="0"/>
              <a:t> - наибольший суммарный объем доставленных блоков.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30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91680" y="2780928"/>
          <a:ext cx="5705475" cy="3715512"/>
        </p:xfrm>
        <a:graphic>
          <a:graphicData uri="http://schemas.openxmlformats.org/drawingml/2006/table">
            <a:tbl>
              <a:tblPr/>
              <a:tblGrid>
                <a:gridCol w="2857500"/>
                <a:gridCol w="2847975"/>
              </a:tblGrid>
              <a:tr h="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Malgun Gothic"/>
                          <a:cs typeface="Times New Roman"/>
                        </a:rPr>
                        <a:t>Стандартный вход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  <a:cs typeface="Times New Roman"/>
                        </a:rPr>
                        <a:t>Стандартный выход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Malgun Gothic"/>
                          <a:cs typeface="Times New Roman"/>
                        </a:rPr>
                        <a:t>100</a:t>
                      </a:r>
                      <a:endParaRPr lang="ru-RU" sz="2000">
                        <a:latin typeface="Arial"/>
                        <a:ea typeface="Malgun Gothic"/>
                        <a:cs typeface="Times New Roman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Malgun Gothic"/>
                          <a:cs typeface="Times New Roman"/>
                        </a:rPr>
                        <a:t>6</a:t>
                      </a:r>
                      <a:endParaRPr lang="ru-RU" sz="2000">
                        <a:latin typeface="Arial"/>
                        <a:ea typeface="Malgun Gothic"/>
                        <a:cs typeface="Times New Roman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Malgun Gothic"/>
                          <a:cs typeface="Times New Roman"/>
                        </a:rPr>
                        <a:t>30 50</a:t>
                      </a:r>
                      <a:endParaRPr lang="ru-RU" sz="2000">
                        <a:latin typeface="Arial"/>
                        <a:ea typeface="Malgun Gothic"/>
                        <a:cs typeface="Times New Roman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Malgun Gothic"/>
                          <a:cs typeface="Times New Roman"/>
                        </a:rPr>
                        <a:t>70 200</a:t>
                      </a:r>
                      <a:endParaRPr lang="ru-RU" sz="2000">
                        <a:latin typeface="Arial"/>
                        <a:ea typeface="Malgun Gothic"/>
                        <a:cs typeface="Times New Roman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Malgun Gothic"/>
                          <a:cs typeface="Times New Roman"/>
                        </a:rPr>
                        <a:t>50 300</a:t>
                      </a:r>
                      <a:endParaRPr lang="ru-RU" sz="2000">
                        <a:latin typeface="Arial"/>
                        <a:ea typeface="Malgun Gothic"/>
                        <a:cs typeface="Times New Roman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Malgun Gothic"/>
                          <a:cs typeface="Times New Roman"/>
                        </a:rPr>
                        <a:t>30 40</a:t>
                      </a:r>
                      <a:endParaRPr lang="ru-RU" sz="2000">
                        <a:latin typeface="Arial"/>
                        <a:ea typeface="Malgun Gothic"/>
                        <a:cs typeface="Times New Roman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Malgun Gothic"/>
                          <a:cs typeface="Times New Roman"/>
                        </a:rPr>
                        <a:t>100 700</a:t>
                      </a:r>
                      <a:endParaRPr lang="ru-RU" sz="2000">
                        <a:latin typeface="Arial"/>
                        <a:ea typeface="Malgun Gothic"/>
                        <a:cs typeface="Times New Roman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Times New Roman"/>
                          <a:ea typeface="Malgun Gothic"/>
                          <a:cs typeface="Times New Roman"/>
                        </a:rPr>
                        <a:t>30 30</a:t>
                      </a:r>
                      <a:endParaRPr lang="ru-RU" sz="2000">
                        <a:latin typeface="Arial"/>
                        <a:ea typeface="Malgun Gothic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Malgun Gothic"/>
                          <a:cs typeface="Times New Roman"/>
                        </a:rPr>
                        <a:t>700</a:t>
                      </a:r>
                      <a:endParaRPr lang="ru-RU" sz="2000" dirty="0">
                        <a:latin typeface="Arial"/>
                        <a:ea typeface="Malgun Gothic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Иглу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Исследователям необходимо выполнить несколько поездок, </a:t>
            </a:r>
          </a:p>
          <a:p>
            <a:pPr lvl="1"/>
            <a:r>
              <a:rPr lang="ru-RU" dirty="0" smtClean="0"/>
              <a:t>в каждой из которых требуется, </a:t>
            </a:r>
            <a:r>
              <a:rPr lang="ru-RU" b="1" dirty="0" smtClean="0"/>
              <a:t>не превышая значение </a:t>
            </a:r>
            <a:r>
              <a:rPr lang="en-US" b="1" i="1" dirty="0" smtClean="0"/>
              <a:t>M</a:t>
            </a:r>
            <a:r>
              <a:rPr lang="ru-RU" b="1" dirty="0" smtClean="0"/>
              <a:t>, </a:t>
            </a:r>
            <a:r>
              <a:rPr lang="ru-RU" dirty="0" smtClean="0"/>
              <a:t>получить </a:t>
            </a:r>
            <a:r>
              <a:rPr lang="ru-RU" b="1" dirty="0" smtClean="0"/>
              <a:t>максимальный объем блоков </a:t>
            </a:r>
            <a:r>
              <a:rPr lang="en-US" b="1" i="1" dirty="0" err="1" smtClean="0"/>
              <a:t>S</a:t>
            </a:r>
            <a:r>
              <a:rPr lang="en-US" b="1" i="1" baseline="-25000" dirty="0" err="1" smtClean="0"/>
              <a:t>j</a:t>
            </a:r>
            <a:r>
              <a:rPr lang="ru-RU" b="1" dirty="0" smtClean="0"/>
              <a:t> </a:t>
            </a:r>
            <a:r>
              <a:rPr lang="en-US" b="1" dirty="0" smtClean="0"/>
              <a:t>.</a:t>
            </a:r>
          </a:p>
          <a:p>
            <a:pPr lvl="1"/>
            <a:r>
              <a:rPr lang="ru-RU" dirty="0" smtClean="0"/>
              <a:t>Имеет место задача динамического программирования, аналогичная задаче об укладке рюкзака.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31</a:t>
            </a:fld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Иглу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/>
          <a:lstStyle/>
          <a:p>
            <a:r>
              <a:rPr lang="ru-RU" dirty="0" smtClean="0"/>
              <a:t>Примем за </a:t>
            </a:r>
            <a:r>
              <a:rPr lang="en-US" i="1" dirty="0" smtClean="0"/>
              <a:t>F(</a:t>
            </a:r>
            <a:r>
              <a:rPr lang="en-US" i="1" dirty="0" err="1" smtClean="0"/>
              <a:t>i</a:t>
            </a:r>
            <a:r>
              <a:rPr lang="en-US" i="1" dirty="0" smtClean="0"/>
              <a:t>, M)</a:t>
            </a:r>
            <a:r>
              <a:rPr lang="ru-RU" dirty="0" smtClean="0"/>
              <a:t> - максимальный размер блоков, которые могут перевезти сани с максимальной грузоподъемностью </a:t>
            </a:r>
            <a:r>
              <a:rPr lang="en-US" i="1" dirty="0" smtClean="0"/>
              <a:t>M</a:t>
            </a:r>
            <a:r>
              <a:rPr lang="ru-RU" dirty="0" smtClean="0"/>
              <a:t>, если будут взяты только первые </a:t>
            </a:r>
            <a:r>
              <a:rPr lang="en-US" i="1" dirty="0" err="1" smtClean="0"/>
              <a:t>i</a:t>
            </a:r>
            <a:r>
              <a:rPr lang="ru-RU" dirty="0" smtClean="0"/>
              <a:t> блоков из заданных </a:t>
            </a:r>
            <a:r>
              <a:rPr lang="en-US" i="1" dirty="0" smtClean="0"/>
              <a:t>N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Очевидно, что </a:t>
            </a:r>
            <a:r>
              <a:rPr lang="en-US" i="1" dirty="0" smtClean="0"/>
              <a:t>F(0, M) = F( </a:t>
            </a:r>
            <a:r>
              <a:rPr lang="en-US" i="1" dirty="0" err="1" smtClean="0"/>
              <a:t>i</a:t>
            </a:r>
            <a:r>
              <a:rPr lang="en-US" i="1" dirty="0" smtClean="0"/>
              <a:t>, 0) = 0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Пусть имеется упорядоченная по возрастанию размеров последовательность блоков </a:t>
            </a:r>
            <a:r>
              <a:rPr lang="en-US" dirty="0" smtClean="0"/>
              <a:t>1, 2, …, </a:t>
            </a:r>
            <a:r>
              <a:rPr lang="en-US" i="1" dirty="0" smtClean="0"/>
              <a:t>c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В случае, если </a:t>
            </a:r>
            <a:r>
              <a:rPr lang="en-US" i="1" dirty="0" err="1" smtClean="0"/>
              <a:t>i</a:t>
            </a:r>
            <a:r>
              <a:rPr lang="ru-RU" dirty="0" smtClean="0"/>
              <a:t>-</a:t>
            </a:r>
            <a:r>
              <a:rPr lang="ru-RU" dirty="0" err="1" smtClean="0"/>
              <a:t>й</a:t>
            </a:r>
            <a:r>
              <a:rPr lang="ru-RU" dirty="0" smtClean="0"/>
              <a:t> блок не входит в сани, то </a:t>
            </a:r>
            <a:r>
              <a:rPr lang="en-US" i="1" dirty="0" smtClean="0"/>
              <a:t>F( </a:t>
            </a:r>
            <a:r>
              <a:rPr lang="en-US" i="1" dirty="0" err="1" smtClean="0"/>
              <a:t>i</a:t>
            </a:r>
            <a:r>
              <a:rPr lang="en-US" i="1" dirty="0" smtClean="0"/>
              <a:t>, M) = F( i-1, M)</a:t>
            </a:r>
            <a:r>
              <a:rPr lang="ru-RU" dirty="0" smtClean="0"/>
              <a:t>.</a:t>
            </a:r>
            <a:endParaRPr lang="en-US" dirty="0" smtClean="0"/>
          </a:p>
          <a:p>
            <a:pPr lvl="1"/>
            <a:r>
              <a:rPr lang="ru-RU" dirty="0" smtClean="0"/>
              <a:t>Если же блок </a:t>
            </a:r>
            <a:r>
              <a:rPr lang="en-US" i="1" dirty="0" err="1" smtClean="0"/>
              <a:t>i</a:t>
            </a:r>
            <a:r>
              <a:rPr lang="ru-RU" dirty="0" smtClean="0"/>
              <a:t> укладывается в сани, то без него груз в санях имеет вес </a:t>
            </a:r>
            <a:r>
              <a:rPr lang="en-US" dirty="0" smtClean="0"/>
              <a:t>(</a:t>
            </a:r>
            <a:r>
              <a:rPr lang="en-US" i="1" dirty="0" smtClean="0"/>
              <a:t>M – M</a:t>
            </a:r>
            <a:r>
              <a:rPr lang="en-US" i="1" baseline="-25000" dirty="0" smtClean="0"/>
              <a:t>i</a:t>
            </a:r>
            <a:r>
              <a:rPr lang="en-US" i="1" dirty="0" smtClean="0"/>
              <a:t> )</a:t>
            </a:r>
            <a:r>
              <a:rPr lang="ru-RU" dirty="0" smtClean="0"/>
              <a:t>, а при его добавлении объем увеличивается на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i="1" baseline="-25000" dirty="0" smtClean="0"/>
              <a:t>i</a:t>
            </a:r>
            <a:r>
              <a:rPr lang="ru-RU" dirty="0" smtClean="0"/>
              <a:t> .</a:t>
            </a:r>
            <a:endParaRPr lang="en-US" dirty="0" smtClean="0"/>
          </a:p>
          <a:p>
            <a:pPr lvl="1"/>
            <a:r>
              <a:rPr lang="ru-RU" dirty="0" smtClean="0"/>
              <a:t>Значит, </a:t>
            </a:r>
            <a:r>
              <a:rPr lang="en-US" i="1" dirty="0" smtClean="0"/>
              <a:t>F( </a:t>
            </a:r>
            <a:r>
              <a:rPr lang="en-US" i="1" dirty="0" err="1" smtClean="0"/>
              <a:t>i</a:t>
            </a:r>
            <a:r>
              <a:rPr lang="en-US" i="1" dirty="0" smtClean="0"/>
              <a:t>, M) = F( i-1, M – M</a:t>
            </a:r>
            <a:r>
              <a:rPr lang="en-US" i="1" baseline="-25000" dirty="0" smtClean="0"/>
              <a:t>i</a:t>
            </a:r>
            <a:r>
              <a:rPr lang="en-US" i="1" dirty="0" smtClean="0"/>
              <a:t> ) + S</a:t>
            </a:r>
            <a:r>
              <a:rPr lang="en-US" i="1" baseline="-25000" dirty="0" smtClean="0"/>
              <a:t>i</a:t>
            </a:r>
            <a:r>
              <a:rPr lang="en-US" i="1" dirty="0" smtClean="0"/>
              <a:t>.</a:t>
            </a:r>
            <a:endParaRPr lang="en-US" baseline="-250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Иглу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ru-RU" dirty="0" smtClean="0"/>
              <a:t>Теперь из двух возможных вариантов загрузить сани массой, не превосходящей </a:t>
            </a:r>
            <a:r>
              <a:rPr lang="en-US" i="1" dirty="0" smtClean="0"/>
              <a:t>M</a:t>
            </a:r>
            <a:r>
              <a:rPr lang="ru-RU" dirty="0" smtClean="0"/>
              <a:t>, из блоков </a:t>
            </a:r>
            <a:r>
              <a:rPr lang="en-US" dirty="0" smtClean="0"/>
              <a:t>1, 2, …, </a:t>
            </a:r>
            <a:r>
              <a:rPr lang="en-US" i="1" dirty="0" smtClean="0"/>
              <a:t>c</a:t>
            </a:r>
            <a:r>
              <a:rPr lang="ru-RU" dirty="0" smtClean="0"/>
              <a:t>  нужно выбрать наилучший (с наибольшим объемом)</a:t>
            </a:r>
          </a:p>
          <a:p>
            <a:endParaRPr lang="en-US" dirty="0" smtClean="0"/>
          </a:p>
          <a:p>
            <a:pPr algn="just"/>
            <a:r>
              <a:rPr lang="ru-RU" dirty="0" smtClean="0"/>
              <a:t>Причем при нахождении значений этой функции при фиксированном </a:t>
            </a:r>
            <a:r>
              <a:rPr lang="en-US" i="1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будет использовать только одна, соседняя строчка массива </a:t>
            </a:r>
            <a:r>
              <a:rPr lang="ru-RU" i="1" dirty="0" smtClean="0"/>
              <a:t>(</a:t>
            </a:r>
            <a:r>
              <a:rPr lang="en-US" i="1" dirty="0" smtClean="0"/>
              <a:t>i-1</a:t>
            </a:r>
            <a:r>
              <a:rPr lang="ru-RU" i="1" dirty="0" smtClean="0"/>
              <a:t>).</a:t>
            </a:r>
            <a:r>
              <a:rPr lang="ru-RU" dirty="0" smtClean="0"/>
              <a:t> Это позволяет одновременно хранить лишь две строки, что необходимо при данных ограничениях для того, чтобы уложиться в ограничения по памяти.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33</a:t>
            </a:fld>
            <a:endParaRPr lang="ru-RU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0" y="81280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27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2492896"/>
            <a:ext cx="7298108" cy="720080"/>
          </a:xfrm>
          <a:prstGeom prst="rect">
            <a:avLst/>
          </a:prstGeom>
          <a:noFill/>
        </p:spPr>
      </p:pic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Иглу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445224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cs typeface="Courier New" pitchFamily="49" charset="0"/>
              </a:rPr>
              <a:t>Код на языке </a:t>
            </a:r>
            <a:r>
              <a:rPr lang="en-US" dirty="0" smtClean="0">
                <a:cs typeface="Courier New" pitchFamily="49" charset="0"/>
              </a:rPr>
              <a:t>C++</a:t>
            </a:r>
            <a:br>
              <a:rPr lang="en-US" dirty="0" smtClean="0">
                <a:cs typeface="Courier New" pitchFamily="49" charset="0"/>
              </a:rPr>
            </a:br>
            <a:endParaRPr lang="en-US" dirty="0" smtClean="0"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[1000001];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S[1000001];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[2][1000 + 1];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char *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[])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m, n;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m &gt;&gt; n;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for (long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n;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&gt;&gt; 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for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m;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[0][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[1][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= 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E. Иглу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1617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&lt;= n;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++)	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for 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w = 1; w &lt;= m; w++)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  if 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] &lt;= w)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[i%2][w] = max(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[1-i%2][w],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              S[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] +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[1-i%2][w-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]]);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  else {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% 2][w]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[1 -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% 2][w];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  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[n % 2][m] &lt;&lt;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	return 0;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А. Лжецы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ВНИМАНИЕ! Для решения этой задачи составление программы для компьютера не требуется!</a:t>
            </a:r>
            <a:endParaRPr lang="ru-RU" dirty="0" smtClean="0"/>
          </a:p>
          <a:p>
            <a:r>
              <a:rPr lang="ru-RU" b="1" i="1" dirty="0" smtClean="0"/>
              <a:t>Примечание.</a:t>
            </a:r>
            <a:r>
              <a:rPr lang="ru-RU" dirty="0" smtClean="0"/>
              <a:t> Логическая связка «Если …, то …» называется импликацией. Результат этой операции ложный только в том случае, когда первый аргумент «истина», а второй – «ложь». Ниже приведена таблица истинности для операции импликации.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23728" y="3789040"/>
          <a:ext cx="5256582" cy="1728190"/>
        </p:xfrm>
        <a:graphic>
          <a:graphicData uri="http://schemas.openxmlformats.org/drawingml/2006/table">
            <a:tbl>
              <a:tblPr/>
              <a:tblGrid>
                <a:gridCol w="1368151"/>
                <a:gridCol w="1656184"/>
                <a:gridCol w="2232247"/>
              </a:tblGrid>
              <a:tr h="345638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Malgun Gothic"/>
                        </a:rPr>
                        <a:t>A</a:t>
                      </a:r>
                      <a:endParaRPr lang="ru-RU" sz="20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Malgun Gothic"/>
                        </a:rPr>
                        <a:t>B</a:t>
                      </a:r>
                      <a:endParaRPr lang="ru-RU" sz="20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Malgun Gothic"/>
                        </a:rPr>
                        <a:t>Если A, то B</a:t>
                      </a:r>
                      <a:endParaRPr lang="ru-RU" sz="20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ложь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ложь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истина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ложь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истина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истина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истина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ложь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ложь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истина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Malgun Gothic"/>
                        </a:rPr>
                        <a:t>истина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Malgun Gothic"/>
                        </a:rPr>
                        <a:t>истина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А. Лжецы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Формат выходных данных </a:t>
            </a:r>
            <a:endParaRPr lang="ru-RU" dirty="0" smtClean="0"/>
          </a:p>
          <a:p>
            <a:pPr lvl="1"/>
            <a:r>
              <a:rPr lang="ru-RU" dirty="0" smtClean="0"/>
              <a:t>Выходные данные необходимо отправить в систему проверки решений в виде простого текста – </a:t>
            </a:r>
            <a:r>
              <a:rPr lang="ru-RU" b="1" dirty="0" smtClean="0"/>
              <a:t>три заглавные буквы без пробелов и знаков препинания</a:t>
            </a:r>
            <a:r>
              <a:rPr lang="ru-RU" dirty="0" smtClean="0"/>
              <a:t>, являющиеся первыми буквами фамилий Исследователей, в следующем порядке: </a:t>
            </a:r>
            <a:r>
              <a:rPr lang="ru-RU" b="1" dirty="0" smtClean="0"/>
              <a:t>химик, биолог, физик.</a:t>
            </a:r>
          </a:p>
          <a:p>
            <a:r>
              <a:rPr lang="ru-RU" dirty="0" smtClean="0"/>
              <a:t>При отправке ответа в систему засчитывается только первая попытка.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А. Лжецы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Выделим в утверждениях Исследователей элементарные высказывания: </a:t>
            </a:r>
          </a:p>
          <a:p>
            <a:pPr lvl="1"/>
            <a:r>
              <a:rPr lang="ru-RU" i="1" dirty="0" smtClean="0"/>
              <a:t>A </a:t>
            </a:r>
            <a:r>
              <a:rPr lang="ru-RU" dirty="0" smtClean="0"/>
              <a:t>– «Биолог – Иванов», </a:t>
            </a:r>
          </a:p>
          <a:p>
            <a:pPr lvl="1"/>
            <a:r>
              <a:rPr lang="en-US" i="1" dirty="0" smtClean="0"/>
              <a:t>B</a:t>
            </a:r>
            <a:r>
              <a:rPr lang="en-US" dirty="0" smtClean="0"/>
              <a:t> </a:t>
            </a:r>
            <a:r>
              <a:rPr lang="ru-RU" dirty="0" smtClean="0"/>
              <a:t>– «Физик – Сидоров», </a:t>
            </a:r>
          </a:p>
          <a:p>
            <a:pPr lvl="1"/>
            <a:r>
              <a:rPr lang="ru-RU" i="1" dirty="0" smtClean="0"/>
              <a:t>С</a:t>
            </a:r>
            <a:r>
              <a:rPr lang="en-US" dirty="0" smtClean="0"/>
              <a:t> </a:t>
            </a:r>
            <a:r>
              <a:rPr lang="ru-RU" dirty="0" smtClean="0"/>
              <a:t>– «Физик – Петров». </a:t>
            </a:r>
          </a:p>
          <a:p>
            <a:r>
              <a:rPr lang="ru-RU" dirty="0" smtClean="0"/>
              <a:t>Тогда из высказывания можно записать в виде импликаций:</a:t>
            </a:r>
          </a:p>
          <a:p>
            <a:pPr algn="ctr">
              <a:buNone/>
            </a:pPr>
            <a:r>
              <a:rPr lang="en-US" i="1" dirty="0" smtClean="0"/>
              <a:t>F1: A -&gt; B</a:t>
            </a:r>
          </a:p>
          <a:p>
            <a:pPr algn="ctr">
              <a:buNone/>
            </a:pPr>
            <a:r>
              <a:rPr lang="en-US" i="1" dirty="0" smtClean="0"/>
              <a:t>F2: A -&gt; C</a:t>
            </a:r>
          </a:p>
          <a:p>
            <a:pPr algn="ctr">
              <a:buNone/>
            </a:pPr>
            <a:r>
              <a:rPr lang="en-US" i="1" dirty="0" smtClean="0"/>
              <a:t>F3: C -&gt; B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635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,</a:t>
            </a:r>
            <a:endParaRPr kumimoji="0" lang="ru-RU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81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,</a:t>
            </a:r>
            <a:endParaRPr kumimoji="0" lang="ru-RU" altLang="ko-K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ko-K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algun Gothic" pitchFamily="34" charset="-127"/>
                <a:cs typeface="Times New Roman" pitchFamily="18" charset="0"/>
              </a:rPr>
              <a:t>.</a:t>
            </a:r>
            <a:endParaRPr kumimoji="0" lang="ru-RU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А. Лжецы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4176464" cy="5161760"/>
          </a:xfrm>
        </p:spPr>
        <p:txBody>
          <a:bodyPr/>
          <a:lstStyle/>
          <a:p>
            <a:r>
              <a:rPr lang="ru-RU" dirty="0" smtClean="0"/>
              <a:t>Далее составим таблицу истинности. </a:t>
            </a:r>
          </a:p>
          <a:p>
            <a:pPr lvl="1"/>
            <a:r>
              <a:rPr lang="ru-RU" dirty="0" smtClean="0"/>
              <a:t>Так как известно, что </a:t>
            </a:r>
            <a:r>
              <a:rPr lang="ru-RU" i="1" dirty="0" smtClean="0"/>
              <a:t>истину сказал только один из Исследователей, </a:t>
            </a:r>
          </a:p>
          <a:p>
            <a:pPr lvl="1"/>
            <a:r>
              <a:rPr lang="ru-RU" i="1" dirty="0" smtClean="0"/>
              <a:t>нас интересуют </a:t>
            </a:r>
            <a:r>
              <a:rPr lang="ru-RU" b="1" i="1" dirty="0" smtClean="0"/>
              <a:t>строки</a:t>
            </a:r>
            <a:r>
              <a:rPr lang="ru-RU" i="1" dirty="0" smtClean="0"/>
              <a:t>, </a:t>
            </a:r>
            <a:br>
              <a:rPr lang="ru-RU" i="1" dirty="0" smtClean="0"/>
            </a:br>
            <a:r>
              <a:rPr lang="ru-RU" i="1" dirty="0" smtClean="0"/>
              <a:t>в которых среди трёх последних столбцов стоит </a:t>
            </a:r>
            <a:r>
              <a:rPr lang="ru-RU" b="1" i="1" dirty="0" smtClean="0"/>
              <a:t>лишь одна единица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427984" y="1628800"/>
          <a:ext cx="4536504" cy="2468880"/>
        </p:xfrm>
        <a:graphic>
          <a:graphicData uri="http://schemas.openxmlformats.org/drawingml/2006/table">
            <a:tbl>
              <a:tblPr/>
              <a:tblGrid>
                <a:gridCol w="648072"/>
                <a:gridCol w="504056"/>
                <a:gridCol w="648072"/>
                <a:gridCol w="576064"/>
                <a:gridCol w="864096"/>
                <a:gridCol w="648072"/>
                <a:gridCol w="648072"/>
              </a:tblGrid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Malgun Gothic"/>
                        </a:rPr>
                        <a:t>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en-US" dirty="0" smtClean="0"/>
                        <a:t>A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B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C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F1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F2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F3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Malgun Gothic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Malgun Gothic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Malgun Gothic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Malgun Gothic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Malgun Gothic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Malgun Gothic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Malgun Gothic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Malgun Gothic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А. Лжецы</a:t>
            </a:r>
            <a:r>
              <a:rPr lang="en-US" dirty="0" smtClean="0"/>
              <a:t>: </a:t>
            </a:r>
            <a:r>
              <a:rPr lang="ru-RU" dirty="0" smtClean="0"/>
              <a:t>Разбор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492896"/>
            <a:ext cx="8712968" cy="4081640"/>
          </a:xfrm>
        </p:spPr>
        <p:txBody>
          <a:bodyPr>
            <a:normAutofit/>
          </a:bodyPr>
          <a:lstStyle/>
          <a:p>
            <a:r>
              <a:rPr lang="ru-RU" dirty="0" smtClean="0"/>
              <a:t>Среди этих двух вариантов 5 является невозможным, поскольку включает следующие факты:  </a:t>
            </a:r>
          </a:p>
          <a:p>
            <a:pPr lvl="1"/>
            <a:r>
              <a:rPr lang="ru-RU" dirty="0" smtClean="0"/>
              <a:t>Биолог – Иванов, Физик – не Сидоров, Физик – не Петров</a:t>
            </a:r>
          </a:p>
          <a:p>
            <a:r>
              <a:rPr lang="ru-RU" dirty="0" smtClean="0"/>
              <a:t>Под условия подходит лишь </a:t>
            </a:r>
            <a:r>
              <a:rPr lang="ru-RU" b="1" dirty="0" smtClean="0"/>
              <a:t>вариант 6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Из этого делаем вывод, что </a:t>
            </a:r>
          </a:p>
          <a:p>
            <a:pPr lvl="1"/>
            <a:r>
              <a:rPr lang="ru-RU" dirty="0" smtClean="0"/>
              <a:t>химик – Сидоров, </a:t>
            </a:r>
          </a:p>
          <a:p>
            <a:pPr lvl="1"/>
            <a:r>
              <a:rPr lang="ru-RU" dirty="0" smtClean="0"/>
              <a:t>физик – Петров, </a:t>
            </a:r>
          </a:p>
          <a:p>
            <a:pPr lvl="1"/>
            <a:r>
              <a:rPr lang="ru-RU" dirty="0" smtClean="0"/>
              <a:t>биологом может быть только Иванов.</a:t>
            </a:r>
          </a:p>
          <a:p>
            <a:r>
              <a:rPr lang="ru-RU" dirty="0" smtClean="0"/>
              <a:t>Ответ, отправляемый в систему: </a:t>
            </a:r>
            <a:r>
              <a:rPr lang="ru-RU" b="1" dirty="0" smtClean="0"/>
              <a:t>СИП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267744" y="1412776"/>
          <a:ext cx="4536504" cy="822960"/>
        </p:xfrm>
        <a:graphic>
          <a:graphicData uri="http://schemas.openxmlformats.org/drawingml/2006/table">
            <a:tbl>
              <a:tblPr/>
              <a:tblGrid>
                <a:gridCol w="648072"/>
                <a:gridCol w="504056"/>
                <a:gridCol w="648072"/>
                <a:gridCol w="576064"/>
                <a:gridCol w="864096"/>
                <a:gridCol w="648072"/>
                <a:gridCol w="648072"/>
              </a:tblGrid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Malgun Gothic"/>
                        </a:rPr>
                        <a:t>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en-US" i="1" dirty="0" smtClean="0"/>
                        <a:t>A</a:t>
                      </a:r>
                      <a:endParaRPr lang="ru-RU" i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Malgun Gothic"/>
                        </a:rPr>
                        <a:t>B</a:t>
                      </a:r>
                      <a:endParaRPr lang="ru-RU" sz="1800" i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Malgun Gothic"/>
                        </a:rPr>
                        <a:t>C</a:t>
                      </a:r>
                      <a:endParaRPr lang="ru-RU" sz="1800" i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Malgun Gothic"/>
                        </a:rPr>
                        <a:t>F1</a:t>
                      </a:r>
                      <a:endParaRPr lang="ru-RU" sz="1800" i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Malgun Gothic"/>
                        </a:rPr>
                        <a:t>F2</a:t>
                      </a:r>
                      <a:endParaRPr lang="ru-RU" sz="1800" i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i="1" dirty="0" smtClean="0">
                          <a:latin typeface="Times New Roman"/>
                          <a:ea typeface="Malgun Gothic"/>
                        </a:rPr>
                        <a:t>F3</a:t>
                      </a:r>
                      <a:endParaRPr lang="ru-RU" sz="1800" i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Malgun Gothic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Malgun Gothic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1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/>
                          <a:ea typeface="Malgun Gothic"/>
                        </a:rPr>
                        <a:t>0</a:t>
                      </a:r>
                      <a:endParaRPr lang="ru-RU" sz="1800" b="1" dirty="0">
                        <a:latin typeface="Times New Roman"/>
                        <a:ea typeface="Malgun Goth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Задача </a:t>
            </a:r>
            <a:r>
              <a:rPr lang="en-US" dirty="0" smtClean="0"/>
              <a:t>B</a:t>
            </a:r>
            <a:r>
              <a:rPr lang="ru-RU" dirty="0" smtClean="0"/>
              <a:t>. Планирование экспедиции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Исследователи Арктики планируют экспедицию. Они хотят, чтобы экспедиция начиналась в правильный месяц.</a:t>
            </a:r>
          </a:p>
          <a:p>
            <a:pPr lvl="1"/>
            <a:r>
              <a:rPr lang="ru-RU" b="1" dirty="0" smtClean="0"/>
              <a:t>Правильным </a:t>
            </a:r>
            <a:r>
              <a:rPr lang="ru-RU" dirty="0" smtClean="0"/>
              <a:t>будем называть такой месяц, который </a:t>
            </a:r>
            <a:r>
              <a:rPr lang="ru-RU" b="1" dirty="0" smtClean="0"/>
              <a:t>начинается в понедельник и заканчивается в воскресенье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Исследователи просят Вас определить количество правильных месяцев за </a:t>
            </a:r>
            <a:r>
              <a:rPr lang="en-US" i="1" dirty="0" smtClean="0"/>
              <a:t>k</a:t>
            </a:r>
            <a:r>
              <a:rPr lang="ru-RU" dirty="0" smtClean="0"/>
              <a:t> лет. </a:t>
            </a:r>
            <a:endParaRPr lang="en-US" dirty="0" smtClean="0"/>
          </a:p>
          <a:p>
            <a:pPr lvl="1"/>
            <a:r>
              <a:rPr lang="ru-RU" dirty="0" smtClean="0"/>
              <a:t>Считается, что </a:t>
            </a:r>
            <a:r>
              <a:rPr lang="ru-RU" i="1" dirty="0" smtClean="0"/>
              <a:t>первый год начинается в понедельник и является високосным</a:t>
            </a:r>
            <a:r>
              <a:rPr lang="ru-RU" dirty="0" smtClean="0"/>
              <a:t>. </a:t>
            </a:r>
            <a:endParaRPr lang="en-US" dirty="0" smtClean="0"/>
          </a:p>
          <a:p>
            <a:pPr lvl="1"/>
            <a:r>
              <a:rPr lang="ru-RU" dirty="0" smtClean="0"/>
              <a:t>Считается, что високосный год встречается раз в 4 года.</a:t>
            </a:r>
          </a:p>
          <a:p>
            <a:r>
              <a:rPr lang="ru-RU" b="1" dirty="0" smtClean="0"/>
              <a:t>Напишите программу для решения этой задачи!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4AFC-8CC3-4D6D-A702-7344B09B55C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564</TotalTime>
  <Words>2282</Words>
  <Application>Microsoft Office PowerPoint</Application>
  <PresentationFormat>Экран (4:3)</PresentationFormat>
  <Paragraphs>435</Paragraphs>
  <Slides>35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7" baseType="lpstr">
      <vt:lpstr>Городская</vt:lpstr>
      <vt:lpstr>Visio</vt:lpstr>
      <vt:lpstr>Разбор задач  муниципального этапа  Всероссийской олимпиады школьников по информатике и ИКТ 7-8 класс</vt:lpstr>
      <vt:lpstr>Слайд 2</vt:lpstr>
      <vt:lpstr>Задача А. Лжецы</vt:lpstr>
      <vt:lpstr>Задача А. Лжецы</vt:lpstr>
      <vt:lpstr>Задача А. Лжецы</vt:lpstr>
      <vt:lpstr>Задача А. Лжецы: Разбор</vt:lpstr>
      <vt:lpstr>Задача А. Лжецы: Разбор</vt:lpstr>
      <vt:lpstr>Задача А. Лжецы: Разбор</vt:lpstr>
      <vt:lpstr>Задача B. Планирование экспедиции</vt:lpstr>
      <vt:lpstr>Задача B. Планирование экспедиции</vt:lpstr>
      <vt:lpstr>Задача B. Планирование экспедиции: Разбор</vt:lpstr>
      <vt:lpstr>Задача B. Планирование экспедиции: Разбор</vt:lpstr>
      <vt:lpstr>Задача C. Береговая линия </vt:lpstr>
      <vt:lpstr>Задача C. Береговая линия </vt:lpstr>
      <vt:lpstr>Задача C. Береговая линия </vt:lpstr>
      <vt:lpstr>Задача C. Береговая линия </vt:lpstr>
      <vt:lpstr>Задача C. Береговая линия </vt:lpstr>
      <vt:lpstr>Задача C. Береговая линия: Разбор </vt:lpstr>
      <vt:lpstr>Задача C. Береговая линия: Разбор </vt:lpstr>
      <vt:lpstr>Задача C. Береговая линия: Разбор </vt:lpstr>
      <vt:lpstr>Задача D. Поиск планктона</vt:lpstr>
      <vt:lpstr>Задача D. Поиск планктона</vt:lpstr>
      <vt:lpstr>Задача D. Поиск планктона</vt:lpstr>
      <vt:lpstr>Задача D. Поиск планктона</vt:lpstr>
      <vt:lpstr>Задача D. Поиск планктона: Разбор</vt:lpstr>
      <vt:lpstr>Задача D. Поиск планктона: Разбор</vt:lpstr>
      <vt:lpstr>Задача E. Иглу</vt:lpstr>
      <vt:lpstr>Задача E. Иглу</vt:lpstr>
      <vt:lpstr>Задача E. Иглу</vt:lpstr>
      <vt:lpstr>Задача E. Иглу</vt:lpstr>
      <vt:lpstr>Задача E. Иглу: Разбор</vt:lpstr>
      <vt:lpstr>Задача E. Иглу: Разбор</vt:lpstr>
      <vt:lpstr>Задача E. Иглу: Разбор</vt:lpstr>
      <vt:lpstr>Задача E. Иглу: Разбор</vt:lpstr>
      <vt:lpstr>Задача E. Иглу: Разбор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Разбор задач  муниципального этапа  Всероссийской олимпиады школьников по информатике и ИКТ 7-8 класс</dc:title>
  <dc:creator>user</dc:creator>
  <cp:lastModifiedBy>student</cp:lastModifiedBy>
  <cp:revision>40</cp:revision>
  <dcterms:created xsi:type="dcterms:W3CDTF">2020-11-22T03:32:02Z</dcterms:created>
  <dcterms:modified xsi:type="dcterms:W3CDTF">2020-12-07T06:24:24Z</dcterms:modified>
</cp:coreProperties>
</file>