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4" r:id="rId4"/>
    <p:sldId id="268" r:id="rId5"/>
    <p:sldId id="270" r:id="rId6"/>
    <p:sldId id="297" r:id="rId7"/>
    <p:sldId id="306" r:id="rId8"/>
    <p:sldId id="307" r:id="rId9"/>
    <p:sldId id="326" r:id="rId10"/>
    <p:sldId id="328" r:id="rId11"/>
    <p:sldId id="330" r:id="rId12"/>
    <p:sldId id="325" r:id="rId13"/>
    <p:sldId id="324" r:id="rId14"/>
    <p:sldId id="321" r:id="rId15"/>
    <p:sldId id="320" r:id="rId16"/>
    <p:sldId id="333" r:id="rId17"/>
    <p:sldId id="329" r:id="rId18"/>
    <p:sldId id="332" r:id="rId19"/>
    <p:sldId id="334" r:id="rId20"/>
    <p:sldId id="319" r:id="rId21"/>
    <p:sldId id="331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>
      <p:cViewPr>
        <p:scale>
          <a:sx n="80" d="100"/>
          <a:sy n="80" d="100"/>
        </p:scale>
        <p:origin x="-876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5543-5E8E-485A-859B-39360851338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AD7B-ED03-401F-8DFF-E49904535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serosolymp.rudn.ru/mm/mpp/files/mat-sm-2020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522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Школьный и муниципальный этапы Всероссийской олимпиады школьников по математике: составление олимпиадного варианта, особенности задач, основные </a:t>
            </a:r>
            <a:r>
              <a:rPr lang="ru-RU" b="1" dirty="0" smtClean="0"/>
              <a:t>ошибки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9" name="Picture 2" descr="Картинки по запросу муниципальный этап во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038343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5589240"/>
            <a:ext cx="457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Монина Мария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Дмитриевна, к.ф.-м.н.,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член региональной ПМК,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член жюри МЭ и РЭ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Олимпиадный </a:t>
            </a:r>
            <a:r>
              <a:rPr lang="ru-RU" dirty="0" err="1" smtClean="0">
                <a:solidFill>
                  <a:srgbClr val="FF0000"/>
                </a:solidFill>
              </a:rPr>
              <a:t>НЕ</a:t>
            </a:r>
            <a:r>
              <a:rPr lang="ru-RU" dirty="0" err="1" smtClean="0"/>
              <a:t>вариант</a:t>
            </a:r>
            <a:r>
              <a:rPr lang="ru-RU" dirty="0" smtClean="0"/>
              <a:t> (ШЭ)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91" t="29673" r="32101" b="15045"/>
          <a:stretch>
            <a:fillRect/>
          </a:stretch>
        </p:blipFill>
        <p:spPr bwMode="auto">
          <a:xfrm>
            <a:off x="1835696" y="1196752"/>
            <a:ext cx="53549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Олимпиадный </a:t>
            </a:r>
            <a:r>
              <a:rPr lang="ru-RU" dirty="0" err="1" smtClean="0">
                <a:solidFill>
                  <a:srgbClr val="FF0000"/>
                </a:solidFill>
              </a:rPr>
              <a:t>НЕ</a:t>
            </a:r>
            <a:r>
              <a:rPr lang="ru-RU" dirty="0" err="1" smtClean="0"/>
              <a:t>вариант</a:t>
            </a:r>
            <a:r>
              <a:rPr lang="ru-RU" dirty="0" smtClean="0"/>
              <a:t> (ШЭ)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77" t="28302" r="51790" b="18227"/>
          <a:stretch>
            <a:fillRect/>
          </a:stretch>
        </p:blipFill>
        <p:spPr bwMode="auto">
          <a:xfrm>
            <a:off x="2051720" y="1196751"/>
            <a:ext cx="5184576" cy="528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26976"/>
          </a:xfrm>
        </p:spPr>
        <p:txBody>
          <a:bodyPr>
            <a:normAutofit/>
          </a:bodyPr>
          <a:lstStyle/>
          <a:p>
            <a:r>
              <a:rPr lang="ru-RU" dirty="0" smtClean="0"/>
              <a:t>Олимпиадный вариант (МЭ)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2" t="24952" r="51790" b="10272"/>
          <a:stretch>
            <a:fillRect/>
          </a:stretch>
        </p:blipFill>
        <p:spPr bwMode="auto">
          <a:xfrm>
            <a:off x="2411760" y="836712"/>
            <a:ext cx="4464496" cy="568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Олимпиадный вариант (РЭ)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2" t="19166" r="51790" b="32546"/>
          <a:stretch>
            <a:fillRect/>
          </a:stretch>
        </p:blipFill>
        <p:spPr bwMode="auto">
          <a:xfrm>
            <a:off x="2123728" y="1340767"/>
            <a:ext cx="5328592" cy="50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Типичные проявления нарушения полноценности аргументации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незаконные обобщения;</a:t>
            </a:r>
          </a:p>
          <a:p>
            <a:pPr marL="514350" indent="-514350">
              <a:buNone/>
            </a:pPr>
            <a:r>
              <a:rPr lang="ru-RU" b="1" dirty="0" smtClean="0"/>
              <a:t>Перебор частных случаев ≠ решение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необоснованные аналогии;</a:t>
            </a:r>
          </a:p>
          <a:p>
            <a:pPr marL="0" indent="0">
              <a:buNone/>
            </a:pPr>
            <a:r>
              <a:rPr lang="ru-RU" b="1" dirty="0" smtClean="0"/>
              <a:t>По аналогии…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неполнота дизъюнкций;</a:t>
            </a:r>
          </a:p>
          <a:p>
            <a:pPr marL="0" indent="0">
              <a:buNone/>
            </a:pPr>
            <a:r>
              <a:rPr lang="ru-RU" b="1" dirty="0" smtClean="0"/>
              <a:t>Рассмотрены не все возможные ситуации в задаче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неполнота (невыдержанность) классификации.</a:t>
            </a:r>
          </a:p>
          <a:p>
            <a:pPr marL="0" indent="0">
              <a:buNone/>
            </a:pPr>
            <a:r>
              <a:rPr lang="ru-RU" b="1" dirty="0" smtClean="0"/>
              <a:t>Потерян класс некоторого понятия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Ошибки: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Неумение работать с условием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184576"/>
          </a:xfrm>
        </p:spPr>
        <p:txBody>
          <a:bodyPr>
            <a:noAutofit/>
          </a:bodyPr>
          <a:lstStyle/>
          <a:p>
            <a:pPr marL="742950" indent="-742950">
              <a:lnSpc>
                <a:spcPct val="150000"/>
              </a:lnSpc>
              <a:buNone/>
            </a:pPr>
            <a:r>
              <a:rPr lang="ru-RU" sz="3600" b="1" dirty="0" smtClean="0"/>
              <a:t>Что? Где? Когда? </a:t>
            </a:r>
            <a:r>
              <a:rPr lang="ru-RU" sz="3600" dirty="0" smtClean="0"/>
              <a:t>Вопрос про пчел (выпуск 25.09.2016)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ох уж эти числа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ru-RU" sz="3600" b="1" dirty="0" smtClean="0"/>
              <a:t>Нуль – никакое (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снова неполнота классификации)</a:t>
            </a:r>
            <a:endParaRPr lang="ru-RU" sz="3600" b="1" dirty="0" smtClean="0"/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3600" b="1" dirty="0" smtClean="0"/>
              <a:t>Тип числа</a:t>
            </a:r>
          </a:p>
          <a:p>
            <a:pPr marL="742950" indent="-742950">
              <a:lnSpc>
                <a:spcPct val="150000"/>
              </a:lnSpc>
              <a:buAutoNum type="arabicParenR"/>
            </a:pPr>
            <a:r>
              <a:rPr lang="ru-RU" sz="3600" b="1" dirty="0" smtClean="0"/>
              <a:t>Различные/равные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Оценка + пример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4687" t="11634" r="18301" b="3668"/>
          <a:stretch>
            <a:fillRect/>
          </a:stretch>
        </p:blipFill>
        <p:spPr bwMode="auto">
          <a:xfrm>
            <a:off x="4067944" y="836712"/>
            <a:ext cx="4536504" cy="58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1196752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Какое наибольшее/</a:t>
            </a:r>
          </a:p>
          <a:p>
            <a:r>
              <a:rPr lang="ru-RU" dirty="0" smtClean="0"/>
              <a:t>            наименьшее…?</a:t>
            </a:r>
          </a:p>
          <a:p>
            <a:endParaRPr lang="ru-RU" dirty="0" smtClean="0"/>
          </a:p>
          <a:p>
            <a:r>
              <a:rPr lang="ru-RU" dirty="0" smtClean="0"/>
              <a:t>- Пример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Оценка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ru-RU" b="1" dirty="0" smtClean="0"/>
              <a:t>Задача. </a:t>
            </a:r>
            <a:r>
              <a:rPr lang="ru-RU" dirty="0" smtClean="0"/>
              <a:t>Какое минимальное число шашек надо взять, чтобы при любой их расстановке на клетках шахматной доски (8×8) обязательно встретились 4 шашки, стоящие друг за другом по горизонтали? 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Доказательство неравенств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lnSpc>
                <a:spcPct val="150000"/>
              </a:lnSpc>
              <a:buNone/>
            </a:pPr>
            <a:r>
              <a:rPr lang="ru-RU" b="1" dirty="0" smtClean="0"/>
              <a:t>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indent="-742950">
              <a:lnSpc>
                <a:spcPct val="150000"/>
              </a:lnSpc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9175" t="16100" r="28538" b="12501"/>
          <a:stretch>
            <a:fillRect/>
          </a:stretch>
        </p:blipFill>
        <p:spPr bwMode="auto">
          <a:xfrm>
            <a:off x="179512" y="1412776"/>
            <a:ext cx="41679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356" t="32633" r="26176" b="33333"/>
          <a:stretch>
            <a:fillRect/>
          </a:stretch>
        </p:blipFill>
        <p:spPr bwMode="auto">
          <a:xfrm>
            <a:off x="4427984" y="2636912"/>
            <a:ext cx="440611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Ошибки по незнанию: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Вписанные углы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1. Угол: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центральный, 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вписанный,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с вершиной внутри круга,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с вершиной вне круга,</a:t>
            </a:r>
          </a:p>
          <a:p>
            <a:pPr marL="514350" indent="-514350">
              <a:buFontTx/>
              <a:buChar char="-"/>
            </a:pPr>
            <a:r>
              <a:rPr lang="ru-RU" dirty="0" smtClean="0"/>
              <a:t>между хордой и касательной.</a:t>
            </a:r>
          </a:p>
          <a:p>
            <a:pPr>
              <a:buNone/>
            </a:pPr>
            <a:r>
              <a:rPr lang="ru-RU" dirty="0" smtClean="0"/>
              <a:t>2. Свойства вписанного в окружность четырёхугольника</a:t>
            </a:r>
          </a:p>
          <a:p>
            <a:pPr>
              <a:buNone/>
            </a:pPr>
            <a:r>
              <a:rPr lang="ru-RU" dirty="0" smtClean="0"/>
              <a:t>3. Признаки вписанного в окружность четырёхугольника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14290"/>
            <a:ext cx="8715436" cy="141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Методические рекомендации по разработке заданий и требований к проведению школьного и муниципального этапов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0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hlinkClick r:id="rId2"/>
              </a:rPr>
              <a:t>http://vserosolymp.rudn.ru/mm/mpp/files/mat-sm-2020.pdf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8208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- </a:t>
            </a:r>
            <a:r>
              <a:rPr lang="ru-RU" b="1" i="1" dirty="0" smtClean="0"/>
              <a:t>Основные задачи </a:t>
            </a:r>
            <a:r>
              <a:rPr lang="ru-RU" dirty="0" smtClean="0"/>
              <a:t>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Порядок проведения 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</a:t>
            </a:r>
            <a:r>
              <a:rPr lang="ru-RU" b="1" dirty="0" smtClean="0"/>
              <a:t>Принципы составления олимпиадных заданий и формирования комплектов олимпиадных заданий</a:t>
            </a:r>
            <a:r>
              <a:rPr lang="ru-RU" dirty="0" smtClean="0"/>
              <a:t> для ШЭ и для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Методика оценивания выполнения олимпиадных заданий 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Описание необходимого материально-технического обеспечения для выполнения олимпиадных заданий 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Перечень справочных материалов, средств связи и электронно-вычислительной техники, разрешенных к использованию во время проведения олимпиады 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</a:t>
            </a:r>
            <a:r>
              <a:rPr lang="ru-RU" b="1" dirty="0" smtClean="0"/>
              <a:t>Тематика заданий школьного этапа олимпиады </a:t>
            </a:r>
            <a:r>
              <a:rPr lang="ru-RU" dirty="0" smtClean="0"/>
              <a:t>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Типовые задания школьного этапа олимпиады ШЭ и МЭ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- Рекомендуемая литература для подготовки заданий ШЭ и МЭ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Общие подходы, методы, приемы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Метод перебора (не подбор);</a:t>
            </a:r>
          </a:p>
          <a:p>
            <a:pPr>
              <a:buNone/>
            </a:pPr>
            <a:r>
              <a:rPr lang="ru-RU" dirty="0" smtClean="0"/>
              <a:t>2. Прямое или конструктивное доказательство («Существует(ют) ли…?», «Можно ли?»);</a:t>
            </a:r>
          </a:p>
          <a:p>
            <a:pPr>
              <a:buNone/>
            </a:pPr>
            <a:r>
              <a:rPr lang="ru-RU" dirty="0" smtClean="0"/>
              <a:t>3. Способ доказательства «от противного»;</a:t>
            </a:r>
          </a:p>
          <a:p>
            <a:pPr>
              <a:buNone/>
            </a:pPr>
            <a:r>
              <a:rPr lang="ru-RU" dirty="0" smtClean="0"/>
              <a:t>4. Косвенные доказательства (принцип Дирихле); </a:t>
            </a:r>
          </a:p>
          <a:p>
            <a:pPr>
              <a:buNone/>
            </a:pPr>
            <a:r>
              <a:rPr lang="ru-RU" dirty="0" smtClean="0"/>
              <a:t>5. Метод «крайнего»;</a:t>
            </a:r>
          </a:p>
          <a:p>
            <a:pPr>
              <a:buNone/>
            </a:pPr>
            <a:r>
              <a:rPr lang="ru-RU" dirty="0" smtClean="0"/>
              <a:t>6. Рассуждения по индукции (ММИ).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r>
              <a:rPr lang="ru-RU" sz="3800" b="1" dirty="0" smtClean="0"/>
              <a:t>Специальная олимпиадная тематика</a:t>
            </a:r>
            <a:endParaRPr lang="ru-RU" sz="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 fontScale="55000" lnSpcReduction="20000"/>
          </a:bodyPr>
          <a:lstStyle/>
          <a:p>
            <a:r>
              <a:rPr lang="ru-RU" sz="4300" dirty="0" smtClean="0"/>
              <a:t>Числовые ребусы. Взвешивания, переливания. (</a:t>
            </a:r>
            <a:r>
              <a:rPr lang="ru-RU" sz="4300" dirty="0" smtClean="0">
                <a:solidFill>
                  <a:srgbClr val="C00000"/>
                </a:solidFill>
              </a:rPr>
              <a:t>4-11</a:t>
            </a:r>
            <a:r>
              <a:rPr lang="ru-RU" sz="4300" dirty="0" smtClean="0"/>
              <a:t>)</a:t>
            </a:r>
          </a:p>
          <a:p>
            <a:r>
              <a:rPr lang="ru-RU" sz="4300" dirty="0" smtClean="0"/>
              <a:t>Логические задачи. Истинные и ложные утверждения (</a:t>
            </a:r>
            <a:r>
              <a:rPr lang="ru-RU" sz="4300" dirty="0" smtClean="0">
                <a:solidFill>
                  <a:srgbClr val="C00000"/>
                </a:solidFill>
              </a:rPr>
              <a:t>4-11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Построение примеров и </a:t>
            </a:r>
            <a:r>
              <a:rPr lang="ru-RU" sz="4300" dirty="0" err="1" smtClean="0"/>
              <a:t>контрпримеров</a:t>
            </a:r>
            <a:r>
              <a:rPr lang="ru-RU" sz="4300" dirty="0" smtClean="0"/>
              <a:t> (</a:t>
            </a:r>
            <a:r>
              <a:rPr lang="ru-RU" sz="4300" dirty="0" smtClean="0">
                <a:solidFill>
                  <a:srgbClr val="C00000"/>
                </a:solidFill>
              </a:rPr>
              <a:t>4-11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Разрезания (</a:t>
            </a:r>
            <a:r>
              <a:rPr lang="ru-RU" sz="4300" dirty="0" smtClean="0">
                <a:solidFill>
                  <a:srgbClr val="C00000"/>
                </a:solidFill>
              </a:rPr>
              <a:t>4-11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«Оценка + пример» (</a:t>
            </a:r>
            <a:r>
              <a:rPr lang="ru-RU" sz="4300" dirty="0" smtClean="0">
                <a:solidFill>
                  <a:srgbClr val="C00000"/>
                </a:solidFill>
              </a:rPr>
              <a:t>7-11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Инвариант (</a:t>
            </a:r>
            <a:r>
              <a:rPr lang="ru-RU" sz="4300" dirty="0" smtClean="0">
                <a:solidFill>
                  <a:srgbClr val="C00000"/>
                </a:solidFill>
              </a:rPr>
              <a:t>7-11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Принцип Дирихле (</a:t>
            </a:r>
            <a:r>
              <a:rPr lang="ru-RU" sz="4300" dirty="0" smtClean="0">
                <a:solidFill>
                  <a:srgbClr val="C00000"/>
                </a:solidFill>
              </a:rPr>
              <a:t>7-11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Раскраски (</a:t>
            </a:r>
            <a:r>
              <a:rPr lang="ru-RU" sz="4300" dirty="0" smtClean="0">
                <a:solidFill>
                  <a:srgbClr val="C00000"/>
                </a:solidFill>
              </a:rPr>
              <a:t>7-11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Игры (</a:t>
            </a:r>
            <a:r>
              <a:rPr lang="ru-RU" sz="4300" dirty="0" smtClean="0">
                <a:solidFill>
                  <a:srgbClr val="C00000"/>
                </a:solidFill>
              </a:rPr>
              <a:t>7-11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Элементы комбинаторики (</a:t>
            </a:r>
            <a:r>
              <a:rPr lang="ru-RU" sz="4300" dirty="0" smtClean="0">
                <a:solidFill>
                  <a:srgbClr val="C00000"/>
                </a:solidFill>
              </a:rPr>
              <a:t>9-11</a:t>
            </a:r>
            <a:r>
              <a:rPr lang="ru-RU" sz="4300" dirty="0" smtClean="0"/>
              <a:t>). </a:t>
            </a:r>
          </a:p>
          <a:p>
            <a:r>
              <a:rPr lang="ru-RU" sz="4300" dirty="0" err="1" smtClean="0"/>
              <a:t>Диофантовы</a:t>
            </a:r>
            <a:r>
              <a:rPr lang="ru-RU" sz="4300" dirty="0" smtClean="0"/>
              <a:t> уравнения (</a:t>
            </a:r>
            <a:r>
              <a:rPr lang="ru-RU" sz="4300" dirty="0" err="1" smtClean="0"/>
              <a:t>уравнения</a:t>
            </a:r>
            <a:r>
              <a:rPr lang="ru-RU" sz="4300" dirty="0" smtClean="0"/>
              <a:t> в целых числах) (</a:t>
            </a:r>
            <a:r>
              <a:rPr lang="ru-RU" sz="4300" dirty="0" smtClean="0">
                <a:solidFill>
                  <a:srgbClr val="C00000"/>
                </a:solidFill>
              </a:rPr>
              <a:t>9-11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Метод математической индукции (</a:t>
            </a:r>
            <a:r>
              <a:rPr lang="ru-RU" sz="4300" dirty="0" smtClean="0">
                <a:solidFill>
                  <a:srgbClr val="C00000"/>
                </a:solidFill>
              </a:rPr>
              <a:t>10-11</a:t>
            </a:r>
            <a:r>
              <a:rPr lang="ru-RU" sz="4300" dirty="0" smtClean="0"/>
              <a:t>). </a:t>
            </a:r>
          </a:p>
          <a:p>
            <a:r>
              <a:rPr lang="ru-RU" sz="4300" dirty="0" smtClean="0"/>
              <a:t>Геометрические свойства графиков функций (</a:t>
            </a:r>
            <a:r>
              <a:rPr lang="ru-RU" sz="4300" dirty="0" smtClean="0">
                <a:solidFill>
                  <a:srgbClr val="C00000"/>
                </a:solidFill>
              </a:rPr>
              <a:t>10-11</a:t>
            </a:r>
            <a:r>
              <a:rPr lang="ru-RU" sz="4300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92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Цели ВОШ по математике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49411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поисковые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9469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мотивационные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6369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спортивные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1484784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1472240"/>
            <a:ext cx="0" cy="3252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>
            <a:off x="6012160" y="1472240"/>
            <a:ext cx="1080120" cy="1164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5536" y="327946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ШЭ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4" y="5531859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МЭ, РЭ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2592" y="3328431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ЗЭ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4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1071569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ПРИНЦИПЫ СОСТАВЛЕНИЯ ОЛИМПИАДНЫХ ЗАДАНИЙ ШКОЛЬНОГО ЭТАПА</a:t>
            </a:r>
            <a:endParaRPr lang="ru-RU" sz="3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428736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</a:pPr>
            <a:r>
              <a:rPr lang="ru-RU" sz="2800" dirty="0" smtClean="0"/>
              <a:t>1) </a:t>
            </a:r>
            <a:r>
              <a:rPr lang="ru-RU" sz="2600" dirty="0" smtClean="0"/>
              <a:t>Обычная школьная контрольная работа </a:t>
            </a:r>
            <a:r>
              <a:rPr lang="ru-RU" sz="3600" b="1" dirty="0" smtClean="0"/>
              <a:t>≠</a:t>
            </a:r>
            <a:r>
              <a:rPr lang="ru-RU" sz="2600" dirty="0" smtClean="0"/>
              <a:t> Олимпиада. </a:t>
            </a:r>
          </a:p>
          <a:p>
            <a:pPr marL="457200" indent="-457200" algn="just">
              <a:spcBef>
                <a:spcPts val="1200"/>
              </a:spcBef>
            </a:pPr>
            <a:r>
              <a:rPr lang="ru-RU" sz="2800" dirty="0" smtClean="0"/>
              <a:t>2) В задания для учащихся 4-6 классов, впервые участвующих в олимпиадах, желательно включать </a:t>
            </a:r>
            <a:r>
              <a:rPr lang="ru-RU" sz="2800" b="1" dirty="0" smtClean="0"/>
              <a:t>задачи, не требующие сложных</a:t>
            </a:r>
            <a:r>
              <a:rPr lang="ru-RU" sz="2800" dirty="0" smtClean="0"/>
              <a:t> (многоступенчатых) </a:t>
            </a:r>
            <a:r>
              <a:rPr lang="ru-RU" sz="2800" b="1" dirty="0" smtClean="0"/>
              <a:t>математических рассуждений</a:t>
            </a:r>
            <a:r>
              <a:rPr lang="ru-RU" sz="28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2800" dirty="0" smtClean="0"/>
              <a:t>3) </a:t>
            </a:r>
            <a:r>
              <a:rPr lang="ru-RU" sz="2800" b="1" dirty="0" smtClean="0"/>
              <a:t>Вариант: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2800" dirty="0" smtClean="0"/>
              <a:t> содержит 4-6 задач;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2800" dirty="0" smtClean="0"/>
              <a:t> разнообразен по тематике . (+МЭ)</a:t>
            </a:r>
          </a:p>
          <a:p>
            <a:pPr marL="457200" indent="-457200" algn="just">
              <a:buAutoNum type="arabicParenR"/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>
              <a:spcBef>
                <a:spcPts val="1200"/>
              </a:spcBef>
            </a:pPr>
            <a:endParaRPr lang="ru-RU" sz="2400" dirty="0" smtClean="0"/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1071569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ПРИНЦИПЫ СОСТАВЛЕНИЯ ОЛИМПИАДНЫХ ЗАДАНИЙ ШКОЛЬНОГО ЭТАПА</a:t>
            </a:r>
            <a:endParaRPr lang="ru-RU" sz="3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25689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4) </a:t>
            </a:r>
            <a:r>
              <a:rPr lang="ru-RU" sz="2600" b="1" dirty="0" smtClean="0"/>
              <a:t>Задания:</a:t>
            </a:r>
          </a:p>
          <a:p>
            <a:pPr algn="just">
              <a:spcBef>
                <a:spcPts val="600"/>
              </a:spcBef>
            </a:pPr>
            <a:r>
              <a:rPr lang="ru-RU" sz="2600" dirty="0" smtClean="0"/>
              <a:t>- не содержат задачи по разделам математики, не изученным в соответствующем классе к моменту проведения олимпиады;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600" dirty="0" smtClean="0"/>
              <a:t>  различной сложности;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600" dirty="0" smtClean="0"/>
              <a:t> имеют привлекательные, запоминающиеся формулировки;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600" dirty="0" smtClean="0"/>
              <a:t> с корректными, чёткими, понятными формулировками;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600" dirty="0" smtClean="0"/>
              <a:t> с однозначной трактовки условий;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600" dirty="0" smtClean="0"/>
              <a:t> не содержат термины и понятия, не знакомые учащимся данной возрастной категории; 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600" dirty="0" smtClean="0"/>
              <a:t>из разных источников. (+МЭ)</a:t>
            </a:r>
          </a:p>
          <a:p>
            <a:pPr algn="just">
              <a:spcBef>
                <a:spcPts val="600"/>
              </a:spcBef>
              <a:buFontTx/>
              <a:buChar char="-"/>
            </a:pP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1071569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>ПРИНЦИПЫ СОСТАВЛЕНИЯ ОЛИМПИАДНЫХ ЗАДАНИЙ МУНИЦИПАЛЬНОГО ЭТАПА</a:t>
            </a:r>
            <a:endParaRPr lang="ru-RU" sz="3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060848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</a:pPr>
            <a:r>
              <a:rPr lang="ru-RU" sz="2800" dirty="0" smtClean="0"/>
              <a:t>3)+4)+5) </a:t>
            </a:r>
            <a:r>
              <a:rPr lang="ru-RU" sz="2800" b="1" dirty="0" smtClean="0"/>
              <a:t>Задания:  </a:t>
            </a:r>
          </a:p>
          <a:p>
            <a:pPr marL="457200" indent="-457200" algn="just">
              <a:spcBef>
                <a:spcPts val="1200"/>
              </a:spcBef>
            </a:pPr>
            <a:r>
              <a:rPr lang="ru-RU" sz="2800" dirty="0" smtClean="0"/>
              <a:t>- носят творческий характер; </a:t>
            </a:r>
          </a:p>
          <a:p>
            <a:pPr marL="457200" indent="-457200" algn="just">
              <a:spcBef>
                <a:spcPts val="1200"/>
              </a:spcBef>
            </a:pPr>
            <a:r>
              <a:rPr lang="ru-RU" sz="2800" dirty="0" smtClean="0"/>
              <a:t>- являются новыми задачами (желательно).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Олимпиадные задачи (черты):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Идейность</a:t>
            </a:r>
          </a:p>
          <a:p>
            <a:endParaRPr lang="ru-RU" dirty="0" smtClean="0"/>
          </a:p>
          <a:p>
            <a:r>
              <a:rPr lang="ru-RU" dirty="0" smtClean="0"/>
              <a:t>Красота (дизайна и содержания)</a:t>
            </a:r>
          </a:p>
          <a:p>
            <a:endParaRPr lang="ru-RU" dirty="0"/>
          </a:p>
          <a:p>
            <a:r>
              <a:rPr lang="ru-RU" dirty="0" smtClean="0"/>
              <a:t>Нестандартность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5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Олимпиадный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/>
              <a:t>вариант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Соответствует школьной программе</a:t>
            </a:r>
          </a:p>
          <a:p>
            <a:endParaRPr lang="ru-RU" dirty="0" smtClean="0"/>
          </a:p>
          <a:p>
            <a:r>
              <a:rPr lang="ru-RU" dirty="0" smtClean="0"/>
              <a:t>Не дает неоправданного преимущества обученным перед одаренными</a:t>
            </a:r>
          </a:p>
          <a:p>
            <a:endParaRPr lang="ru-RU" dirty="0" smtClean="0"/>
          </a:p>
          <a:p>
            <a:r>
              <a:rPr lang="ru-RU" dirty="0" smtClean="0"/>
              <a:t>Разнообразен по тематике (А, К, Г + КГ, ТЧ)</a:t>
            </a:r>
          </a:p>
          <a:p>
            <a:pPr>
              <a:buNone/>
            </a:pPr>
            <a:r>
              <a:rPr lang="ru-RU" dirty="0" smtClean="0"/>
              <a:t>А – алгебра</a:t>
            </a:r>
          </a:p>
          <a:p>
            <a:pPr>
              <a:buNone/>
            </a:pPr>
            <a:r>
              <a:rPr lang="ru-RU" dirty="0" smtClean="0"/>
              <a:t>К – комбинаторика (Сколько?, логика, </a:t>
            </a:r>
            <a:r>
              <a:rPr lang="ru-RU" dirty="0" err="1" smtClean="0"/>
              <a:t>конструктив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Г + КГ – геометрия + комбинаторная геометрия</a:t>
            </a:r>
          </a:p>
          <a:p>
            <a:pPr>
              <a:buNone/>
            </a:pPr>
            <a:r>
              <a:rPr lang="ru-RU" dirty="0" smtClean="0"/>
              <a:t>ТЧ – теория чисел (свойства </a:t>
            </a:r>
            <a:r>
              <a:rPr lang="ru-RU" smtClean="0"/>
              <a:t>целых чисел)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Разнообразен по трудности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64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/>
              <a:t>Олимпиадный вариант (ШЭ)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t="36120" r="53580" b="15045"/>
          <a:stretch>
            <a:fillRect/>
          </a:stretch>
        </p:blipFill>
        <p:spPr bwMode="auto">
          <a:xfrm>
            <a:off x="1619672" y="1268760"/>
            <a:ext cx="650769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741</Words>
  <Application>Microsoft Office PowerPoint</Application>
  <PresentationFormat>Экран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Школьный и муниципальный этапы Всероссийской олимпиады школьников по математике: составление олимпиадного варианта, особенности задач, основные ошибки </vt:lpstr>
      <vt:lpstr>Презентация PowerPoint</vt:lpstr>
      <vt:lpstr>Цели ВОШ по математике</vt:lpstr>
      <vt:lpstr>ПРИНЦИПЫ СОСТАВЛЕНИЯ ОЛИМПИАДНЫХ ЗАДАНИЙ ШКОЛЬНОГО ЭТАПА</vt:lpstr>
      <vt:lpstr>ПРИНЦИПЫ СОСТАВЛЕНИЯ ОЛИМПИАДНЫХ ЗАДАНИЙ ШКОЛЬНОГО ЭТАПА</vt:lpstr>
      <vt:lpstr>ПРИНЦИПЫ СОСТАВЛЕНИЯ ОЛИМПИАДНЫХ ЗАДАНИЙ МУНИЦИПАЛЬНОГО ЭТАПА</vt:lpstr>
      <vt:lpstr>Олимпиадные задачи (черты):</vt:lpstr>
      <vt:lpstr>Олимпиадный вариант</vt:lpstr>
      <vt:lpstr>Олимпиадный вариант (ШЭ)</vt:lpstr>
      <vt:lpstr>Олимпиадный НЕвариант (ШЭ)</vt:lpstr>
      <vt:lpstr>Олимпиадный НЕвариант (ШЭ)</vt:lpstr>
      <vt:lpstr>Олимпиадный вариант (МЭ)</vt:lpstr>
      <vt:lpstr>Олимпиадный вариант (РЭ)</vt:lpstr>
      <vt:lpstr>Типичные проявления нарушения полноценности аргументации</vt:lpstr>
      <vt:lpstr>Ошибки: Неумение работать с условием</vt:lpstr>
      <vt:lpstr>Ошибки: ох уж эти числа</vt:lpstr>
      <vt:lpstr>Ошибки: Оценка + пример</vt:lpstr>
      <vt:lpstr>Ошибки: Доказательство неравенств</vt:lpstr>
      <vt:lpstr>Ошибки по незнанию:  Вписанные углы </vt:lpstr>
      <vt:lpstr>Общие подходы, методы, приемы</vt:lpstr>
      <vt:lpstr>Специальная олимпиадная тематика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и муниципальный этапы Всероссийской олимпиады школьников по математике: тематика заданий, проведение, проверка и оценка работ</dc:title>
  <dc:creator>Admin</dc:creator>
  <cp:lastModifiedBy>IAM_KHV</cp:lastModifiedBy>
  <cp:revision>184</cp:revision>
  <dcterms:created xsi:type="dcterms:W3CDTF">2016-09-25T15:31:39Z</dcterms:created>
  <dcterms:modified xsi:type="dcterms:W3CDTF">2019-10-24T22:54:43Z</dcterms:modified>
</cp:coreProperties>
</file>