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309" r:id="rId3"/>
    <p:sldId id="301" r:id="rId4"/>
    <p:sldId id="304" r:id="rId5"/>
    <p:sldId id="306" r:id="rId6"/>
    <p:sldId id="307" r:id="rId7"/>
    <p:sldId id="314" r:id="rId8"/>
    <p:sldId id="293" r:id="rId9"/>
  </p:sldIdLst>
  <p:sldSz cx="9144000" cy="5143500" type="screen16x9"/>
  <p:notesSz cx="6858000" cy="9947275"/>
  <p:defaultTextStyle>
    <a:defPPr>
      <a:defRPr lang="ru-RU"/>
    </a:defPPr>
    <a:lvl1pPr marL="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88343" autoAdjust="0"/>
  </p:normalViewPr>
  <p:slideViewPr>
    <p:cSldViewPr>
      <p:cViewPr>
        <p:scale>
          <a:sx n="148" d="100"/>
          <a:sy n="148" d="100"/>
        </p:scale>
        <p:origin x="-564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7CE65-95A4-4B15-BF2C-341C9F95F4D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4EB92-11D3-46BC-AB7D-685CDD54A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367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EB92-11D3-46BC-AB7D-685CDD54A6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EB92-11D3-46BC-AB7D-685CDD54A64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102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EABF625-67EA-4CE2-83B7-6432A32A5A1D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3BAD705-0E74-4A5D-B37B-83CD7DB5B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l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2" indent="-3428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85800" y="339503"/>
            <a:ext cx="7772400" cy="3528391"/>
          </a:xfrm>
        </p:spPr>
        <p:txBody>
          <a:bodyPr anchor="ctr">
            <a:noAutofit/>
          </a:bodyPr>
          <a:lstStyle/>
          <a:p>
            <a:pPr>
              <a:lnSpc>
                <a:spcPct val="80000"/>
              </a:lnSpc>
            </a:pPr>
            <a:r>
              <a:rPr lang="ru-RU" sz="3600" dirty="0" smtClean="0">
                <a:solidFill>
                  <a:prstClr val="black"/>
                </a:solidFill>
              </a:rPr>
              <a:t>Проект «Муниципальная модель развития и сопровождения интеллектуально одаренных детей </a:t>
            </a:r>
            <a:br>
              <a:rPr lang="ru-RU" sz="3600" dirty="0" smtClean="0">
                <a:solidFill>
                  <a:prstClr val="black"/>
                </a:solidFill>
              </a:rPr>
            </a:br>
            <a:r>
              <a:rPr lang="ru-RU" sz="3600" dirty="0" smtClean="0">
                <a:solidFill>
                  <a:prstClr val="black"/>
                </a:solidFill>
              </a:rPr>
              <a:t>«Одаренные дети - </a:t>
            </a:r>
            <a:br>
              <a:rPr lang="ru-RU" sz="3600" dirty="0" smtClean="0">
                <a:solidFill>
                  <a:prstClr val="black"/>
                </a:solidFill>
              </a:rPr>
            </a:br>
            <a:r>
              <a:rPr lang="ru-RU" sz="3600" dirty="0" smtClean="0">
                <a:solidFill>
                  <a:prstClr val="black"/>
                </a:solidFill>
              </a:rPr>
              <a:t>залог эффективного развития Хабаровского муниципального района»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867895"/>
            <a:ext cx="7448872" cy="936103"/>
          </a:xfrm>
        </p:spPr>
        <p:txBody>
          <a:bodyPr anchor="b">
            <a:normAutofit fontScale="70000" lnSpcReduction="20000"/>
          </a:bodyPr>
          <a:lstStyle/>
          <a:p>
            <a:pPr algn="l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Заведующий  методическим кабинетом Управления </a:t>
            </a:r>
            <a:r>
              <a:rPr lang="ru-RU" sz="2800" dirty="0">
                <a:solidFill>
                  <a:schemeClr val="tx1"/>
                </a:solidFill>
                <a:cs typeface="Times New Roman" panose="02020603050405020304" pitchFamily="18" charset="0"/>
              </a:rPr>
              <a:t>образования администрации Хабаровского муниципального района </a:t>
            </a:r>
          </a:p>
          <a:p>
            <a:pPr algn="l"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Светлана Леонидовна Зиновьева</a:t>
            </a:r>
            <a:endParaRPr lang="ru-RU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3478"/>
            <a:ext cx="7344816" cy="493167"/>
          </a:xfrm>
        </p:spPr>
        <p:txBody>
          <a:bodyPr/>
          <a:lstStyle/>
          <a:p>
            <a:r>
              <a:rPr lang="ru-RU" sz="1600" dirty="0" smtClean="0"/>
              <a:t>Модель сопровождения интеллектуально одаренных, способных и высокомотивированных детей в Хабаровском  муниципальном районе  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sz="1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55366" y="2017988"/>
            <a:ext cx="1922512" cy="1800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</a:rPr>
              <a:t>Ребенок</a:t>
            </a:r>
          </a:p>
          <a:p>
            <a:pPr algn="ctr"/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35896" y="2283718"/>
            <a:ext cx="1803648" cy="2160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prstClr val="black"/>
                </a:solidFill>
              </a:rPr>
              <a:t>гениальность</a:t>
            </a:r>
            <a:endParaRPr lang="ru-RU" sz="900" dirty="0">
              <a:solidFill>
                <a:prstClr val="black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07904" y="2571750"/>
            <a:ext cx="1656184" cy="2160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prstClr val="black"/>
                </a:solidFill>
              </a:rPr>
              <a:t>талант</a:t>
            </a:r>
            <a:endParaRPr lang="ru-RU" sz="900" dirty="0">
              <a:solidFill>
                <a:prstClr val="black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79912" y="2859782"/>
            <a:ext cx="1512168" cy="2091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prstClr val="black"/>
                </a:solidFill>
              </a:rPr>
              <a:t>одаренность</a:t>
            </a:r>
            <a:endParaRPr lang="ru-RU" sz="900" dirty="0">
              <a:solidFill>
                <a:prstClr val="black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1920" y="3147814"/>
            <a:ext cx="1368152" cy="2160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prstClr val="black"/>
                </a:solidFill>
              </a:rPr>
              <a:t>способность</a:t>
            </a:r>
            <a:endParaRPr lang="ru-RU" sz="900" dirty="0">
              <a:solidFill>
                <a:prstClr val="black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95936" y="3435846"/>
            <a:ext cx="1152128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prstClr val="black"/>
                </a:solidFill>
              </a:rPr>
              <a:t>Склонность</a:t>
            </a:r>
          </a:p>
          <a:p>
            <a:pPr algn="ctr"/>
            <a:r>
              <a:rPr lang="ru-RU" sz="900" dirty="0" smtClean="0">
                <a:solidFill>
                  <a:prstClr val="black"/>
                </a:solidFill>
              </a:rPr>
              <a:t>(задатки)</a:t>
            </a:r>
            <a:endParaRPr lang="ru-RU" sz="900" dirty="0">
              <a:solidFill>
                <a:prstClr val="black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55366" y="1203598"/>
            <a:ext cx="1922512" cy="6480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Образовательная среда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70593" y="3939902"/>
            <a:ext cx="1922512" cy="6480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Педагогический коллектив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84168" y="1707654"/>
            <a:ext cx="1872208" cy="68407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Внеурочная деятельность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084168" y="2571750"/>
            <a:ext cx="1872208" cy="68407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Научное общество обучающихся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84168" y="3435846"/>
            <a:ext cx="1872208" cy="7200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Олимпиадное и конкурсное движение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115616" y="1707654"/>
            <a:ext cx="1728192" cy="68407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Урочная деятельность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115616" y="3435846"/>
            <a:ext cx="1728192" cy="7200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Дополнительное образование</a:t>
            </a:r>
            <a:endParaRPr lang="ru-RU" sz="1000" dirty="0">
              <a:solidFill>
                <a:prstClr val="black"/>
              </a:solidFill>
            </a:endParaRPr>
          </a:p>
        </p:txBody>
      </p:sp>
      <p:cxnSp>
        <p:nvCxnSpPr>
          <p:cNvPr id="20" name="Прямая со стрелкой 19"/>
          <p:cNvCxnSpPr>
            <a:stCxn id="15" idx="4"/>
            <a:endCxn id="4" idx="1"/>
          </p:cNvCxnSpPr>
          <p:nvPr/>
        </p:nvCxnSpPr>
        <p:spPr>
          <a:xfrm>
            <a:off x="1979712" y="2391730"/>
            <a:ext cx="1575654" cy="5263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6" idx="0"/>
            <a:endCxn id="4" idx="1"/>
          </p:cNvCxnSpPr>
          <p:nvPr/>
        </p:nvCxnSpPr>
        <p:spPr>
          <a:xfrm flipV="1">
            <a:off x="1979712" y="2918088"/>
            <a:ext cx="1575654" cy="5177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4" idx="0"/>
          </p:cNvCxnSpPr>
          <p:nvPr/>
        </p:nvCxnSpPr>
        <p:spPr>
          <a:xfrm>
            <a:off x="4516622" y="1851670"/>
            <a:ext cx="0" cy="1663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1" idx="0"/>
          </p:cNvCxnSpPr>
          <p:nvPr/>
        </p:nvCxnSpPr>
        <p:spPr>
          <a:xfrm flipV="1">
            <a:off x="4531849" y="3818188"/>
            <a:ext cx="0" cy="1217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3" idx="2"/>
            <a:endCxn id="4" idx="3"/>
          </p:cNvCxnSpPr>
          <p:nvPr/>
        </p:nvCxnSpPr>
        <p:spPr>
          <a:xfrm flipH="1">
            <a:off x="5477878" y="2913789"/>
            <a:ext cx="606290" cy="4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2" idx="2"/>
          </p:cNvCxnSpPr>
          <p:nvPr/>
        </p:nvCxnSpPr>
        <p:spPr>
          <a:xfrm flipH="1">
            <a:off x="5493105" y="2049692"/>
            <a:ext cx="591063" cy="8683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4" idx="2"/>
            <a:endCxn id="4" idx="3"/>
          </p:cNvCxnSpPr>
          <p:nvPr/>
        </p:nvCxnSpPr>
        <p:spPr>
          <a:xfrm flipH="1" flipV="1">
            <a:off x="5477878" y="2918088"/>
            <a:ext cx="606290" cy="8777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5" idx="0"/>
            <a:endCxn id="10" idx="2"/>
          </p:cNvCxnSpPr>
          <p:nvPr/>
        </p:nvCxnSpPr>
        <p:spPr>
          <a:xfrm flipV="1">
            <a:off x="1979712" y="1527634"/>
            <a:ext cx="1575654" cy="1800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6" idx="0"/>
            <a:endCxn id="15" idx="4"/>
          </p:cNvCxnSpPr>
          <p:nvPr/>
        </p:nvCxnSpPr>
        <p:spPr>
          <a:xfrm flipV="1">
            <a:off x="1979712" y="2391730"/>
            <a:ext cx="0" cy="10441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1" idx="2"/>
          </p:cNvCxnSpPr>
          <p:nvPr/>
        </p:nvCxnSpPr>
        <p:spPr>
          <a:xfrm>
            <a:off x="1979712" y="4155926"/>
            <a:ext cx="1590881" cy="1080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1" idx="6"/>
          </p:cNvCxnSpPr>
          <p:nvPr/>
        </p:nvCxnSpPr>
        <p:spPr>
          <a:xfrm flipV="1">
            <a:off x="5493105" y="4155926"/>
            <a:ext cx="1599175" cy="1080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0" idx="6"/>
            <a:endCxn id="12" idx="0"/>
          </p:cNvCxnSpPr>
          <p:nvPr/>
        </p:nvCxnSpPr>
        <p:spPr>
          <a:xfrm>
            <a:off x="5477878" y="1527634"/>
            <a:ext cx="1542394" cy="1800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13" idx="0"/>
          </p:cNvCxnSpPr>
          <p:nvPr/>
        </p:nvCxnSpPr>
        <p:spPr>
          <a:xfrm>
            <a:off x="7020272" y="2391730"/>
            <a:ext cx="0" cy="1800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13" idx="4"/>
            <a:endCxn id="14" idx="0"/>
          </p:cNvCxnSpPr>
          <p:nvPr/>
        </p:nvCxnSpPr>
        <p:spPr>
          <a:xfrm>
            <a:off x="7020272" y="3255827"/>
            <a:ext cx="0" cy="1800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694608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91630"/>
            <a:ext cx="8229600" cy="310259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>
                <a:latin typeface="+mj-lt"/>
                <a:ea typeface="Arial Unicode MS"/>
              </a:rPr>
              <a:t>Формирование системы работы с </a:t>
            </a:r>
            <a:r>
              <a:rPr lang="ru-RU" sz="2800" dirty="0" smtClean="0">
                <a:latin typeface="+mj-lt"/>
                <a:ea typeface="Arial Unicode MS"/>
              </a:rPr>
              <a:t>интеллектуально одаренными </a:t>
            </a:r>
            <a:r>
              <a:rPr lang="ru-RU" sz="2800" dirty="0">
                <a:latin typeface="+mj-lt"/>
                <a:ea typeface="Arial Unicode MS"/>
              </a:rPr>
              <a:t>и высокомотивированными детьми через создание условий для выявления, поддержки и развития одаренных детей, их самореализации, профессионального </a:t>
            </a:r>
            <a:r>
              <a:rPr lang="ru-RU" sz="2800" dirty="0" smtClean="0">
                <a:latin typeface="+mj-lt"/>
                <a:ea typeface="Arial Unicode MS"/>
              </a:rPr>
              <a:t>самоопределения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5468477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prstClr val="black"/>
                </a:solidFill>
              </a:rPr>
              <a:t>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7575"/>
            <a:ext cx="8229600" cy="3744416"/>
          </a:xfrm>
        </p:spPr>
        <p:txBody>
          <a:bodyPr/>
          <a:lstStyle/>
          <a:p>
            <a:pPr lvl="0" algn="just"/>
            <a:r>
              <a:rPr lang="ru-RU" sz="1200" dirty="0" smtClean="0">
                <a:solidFill>
                  <a:prstClr val="black"/>
                </a:solidFill>
              </a:rPr>
              <a:t> </a:t>
            </a:r>
            <a:r>
              <a:rPr lang="ru-RU" sz="1200" dirty="0">
                <a:solidFill>
                  <a:prstClr val="black"/>
                </a:solidFill>
              </a:rPr>
              <a:t>Разработать нормативно-правовое </a:t>
            </a:r>
            <a:r>
              <a:rPr lang="ru-RU" sz="1200" dirty="0" smtClean="0">
                <a:solidFill>
                  <a:prstClr val="black"/>
                </a:solidFill>
              </a:rPr>
              <a:t>обеспечение</a:t>
            </a:r>
            <a:endParaRPr lang="ru-RU" sz="1200" dirty="0">
              <a:solidFill>
                <a:prstClr val="black"/>
              </a:solidFill>
            </a:endParaRP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</a:rPr>
              <a:t>Провести </a:t>
            </a:r>
            <a:r>
              <a:rPr lang="ru-RU" sz="1200" dirty="0">
                <a:solidFill>
                  <a:prstClr val="black"/>
                </a:solidFill>
              </a:rPr>
              <a:t>диагностическое обследование детей на предмет выявления одаренности, определить их творческий потенциал, интересы и способности (на всех возрастных ступенях); создание банка </a:t>
            </a:r>
            <a:r>
              <a:rPr lang="ru-RU" sz="1200" dirty="0" smtClean="0">
                <a:solidFill>
                  <a:prstClr val="black"/>
                </a:solidFill>
              </a:rPr>
              <a:t>данных</a:t>
            </a:r>
            <a:endParaRPr lang="ru-RU" sz="1200" dirty="0">
              <a:solidFill>
                <a:prstClr val="black"/>
              </a:solidFill>
            </a:endParaRP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</a:rPr>
              <a:t>Создать </a:t>
            </a:r>
            <a:r>
              <a:rPr lang="ru-RU" sz="1200" dirty="0">
                <a:solidFill>
                  <a:prstClr val="black"/>
                </a:solidFill>
              </a:rPr>
              <a:t>условия для развития и реализации способностей одаренных детей, активизации и поощрения их интеллектуальной и творческой деятельности через совершенствование традиционных и внедрение в образовательный процесс новых педагогических </a:t>
            </a:r>
            <a:r>
              <a:rPr lang="ru-RU" sz="1200" dirty="0" smtClean="0">
                <a:solidFill>
                  <a:prstClr val="black"/>
                </a:solidFill>
              </a:rPr>
              <a:t>технологий</a:t>
            </a:r>
            <a:endParaRPr lang="ru-RU" sz="1200" dirty="0">
              <a:solidFill>
                <a:prstClr val="black"/>
              </a:solidFill>
            </a:endParaRP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</a:rPr>
              <a:t>Создать </a:t>
            </a:r>
            <a:r>
              <a:rPr lang="ru-RU" sz="1200" dirty="0">
                <a:solidFill>
                  <a:prstClr val="black"/>
                </a:solidFill>
              </a:rPr>
              <a:t>дополнительные возможности для сопровождения высокомотивированных, одаренных  детей в области естественнонаучного </a:t>
            </a:r>
            <a:r>
              <a:rPr lang="ru-RU" sz="1200" dirty="0" smtClean="0">
                <a:solidFill>
                  <a:prstClr val="black"/>
                </a:solidFill>
              </a:rPr>
              <a:t>образования</a:t>
            </a:r>
            <a:endParaRPr lang="ru-RU" sz="1200" dirty="0">
              <a:solidFill>
                <a:prstClr val="black"/>
              </a:solidFill>
            </a:endParaRP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</a:rPr>
              <a:t>Оптимизировать </a:t>
            </a:r>
            <a:r>
              <a:rPr lang="ru-RU" sz="1200" dirty="0">
                <a:solidFill>
                  <a:prstClr val="black"/>
                </a:solidFill>
              </a:rPr>
              <a:t>участие одаренных обучающихся района в предметных школьных олимпиадах, конкурсах, фестивалях, соревнованиях, направленных на выявление юных дарований и расширение возможностей для их самореализации и совершенствования </a:t>
            </a:r>
            <a:r>
              <a:rPr lang="ru-RU" sz="1200" dirty="0" smtClean="0">
                <a:solidFill>
                  <a:prstClr val="black"/>
                </a:solidFill>
              </a:rPr>
              <a:t>способностей</a:t>
            </a:r>
            <a:endParaRPr lang="ru-RU" sz="1200" dirty="0">
              <a:solidFill>
                <a:prstClr val="black"/>
              </a:solidFill>
            </a:endParaRP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</a:rPr>
              <a:t>Разработать систему </a:t>
            </a:r>
            <a:r>
              <a:rPr lang="ru-RU" sz="1200" dirty="0">
                <a:solidFill>
                  <a:prstClr val="black"/>
                </a:solidFill>
              </a:rPr>
              <a:t>мер мотивации, морального и материального стимулирования труда обучающегося и педагога.</a:t>
            </a: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</a:rPr>
              <a:t>Создать </a:t>
            </a:r>
            <a:r>
              <a:rPr lang="ru-RU" sz="1200" dirty="0">
                <a:solidFill>
                  <a:prstClr val="black"/>
                </a:solidFill>
              </a:rPr>
              <a:t>необходимые условия для повышения компетентности родителей (законных представителей) в вопросах воспитания, становления личности и развития природных задатков </a:t>
            </a:r>
            <a:r>
              <a:rPr lang="ru-RU" sz="1200" dirty="0" smtClean="0">
                <a:solidFill>
                  <a:prstClr val="black"/>
                </a:solidFill>
              </a:rPr>
              <a:t>детей</a:t>
            </a:r>
            <a:endParaRPr lang="ru-RU" sz="1200" dirty="0">
              <a:solidFill>
                <a:prstClr val="black"/>
              </a:solidFill>
            </a:endParaRP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</a:rPr>
              <a:t>Развивать </a:t>
            </a:r>
            <a:r>
              <a:rPr lang="ru-RU" sz="1200" dirty="0">
                <a:solidFill>
                  <a:prstClr val="black"/>
                </a:solidFill>
              </a:rPr>
              <a:t>муниципальную систему повышения квалификации педагогических работников по вопросам детской </a:t>
            </a:r>
            <a:r>
              <a:rPr lang="ru-RU" sz="1200" dirty="0" smtClean="0">
                <a:solidFill>
                  <a:prstClr val="black"/>
                </a:solidFill>
              </a:rPr>
              <a:t>одаренности</a:t>
            </a:r>
            <a:endParaRPr lang="ru-RU" sz="1200" dirty="0">
              <a:solidFill>
                <a:prstClr val="black"/>
              </a:solidFill>
            </a:endParaRPr>
          </a:p>
          <a:p>
            <a:pPr lvl="0" algn="just"/>
            <a:r>
              <a:rPr lang="ru-RU" sz="1200" dirty="0" smtClean="0">
                <a:solidFill>
                  <a:prstClr val="black"/>
                </a:solidFill>
              </a:rPr>
              <a:t>Совершенствовать </a:t>
            </a:r>
            <a:r>
              <a:rPr lang="ru-RU" sz="1200" dirty="0">
                <a:solidFill>
                  <a:prstClr val="black"/>
                </a:solidFill>
              </a:rPr>
              <a:t>систему информационного обеспечения процесса выявления, поддержки и развития одаренных детей с использованием современных информационно - коммуникационных </a:t>
            </a:r>
            <a:r>
              <a:rPr lang="ru-RU" sz="1200" dirty="0" smtClean="0">
                <a:solidFill>
                  <a:prstClr val="black"/>
                </a:solidFill>
              </a:rPr>
              <a:t>технологий</a:t>
            </a:r>
            <a:endParaRPr lang="ru-RU" sz="1200" dirty="0">
              <a:solidFill>
                <a:prstClr val="black"/>
              </a:solidFill>
            </a:endParaRPr>
          </a:p>
          <a:p>
            <a:pPr lvl="0" algn="just"/>
            <a:endParaRPr lang="ru-RU" sz="1600" dirty="0">
              <a:solidFill>
                <a:prstClr val="black"/>
              </a:solidFill>
            </a:endParaRPr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84858212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hangingPunct="0">
              <a:spcAft>
                <a:spcPts val="0"/>
              </a:spcAft>
            </a:pPr>
            <a:r>
              <a:rPr lang="ru-RU" sz="3600" dirty="0" smtClean="0"/>
              <a:t>Критерии эффективности проекта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7574"/>
            <a:ext cx="8229600" cy="3744415"/>
          </a:xfrm>
        </p:spPr>
        <p:txBody>
          <a:bodyPr/>
          <a:lstStyle/>
          <a:p>
            <a:pPr algn="just"/>
            <a:r>
              <a:rPr lang="ru-RU" sz="1400" dirty="0"/>
              <a:t>Доля детей, охваченных различными формами подготовки обучающихся </a:t>
            </a:r>
            <a:r>
              <a:rPr lang="ru-RU" sz="1400" dirty="0" smtClean="0"/>
              <a:t>общеобразовательных </a:t>
            </a:r>
            <a:r>
              <a:rPr lang="ru-RU" sz="1400" dirty="0"/>
              <a:t>организаций района к олимпиадам и научно-исследовательской деятельности </a:t>
            </a:r>
            <a:r>
              <a:rPr lang="ru-RU" sz="1400" dirty="0" smtClean="0"/>
              <a:t>(не менее чем на 4%)</a:t>
            </a:r>
          </a:p>
          <a:p>
            <a:pPr lvl="0" algn="just"/>
            <a:r>
              <a:rPr lang="ru-RU" sz="1400" dirty="0" smtClean="0"/>
              <a:t>Доля </a:t>
            </a:r>
            <a:r>
              <a:rPr lang="ru-RU" sz="1400" dirty="0"/>
              <a:t>участников конкурсов проектов и </a:t>
            </a:r>
            <a:r>
              <a:rPr lang="ru-RU" sz="1400" dirty="0" smtClean="0"/>
              <a:t>научно-исследовательских </a:t>
            </a:r>
            <a:r>
              <a:rPr lang="ru-RU" sz="1400" dirty="0"/>
              <a:t>работ от числа </a:t>
            </a:r>
            <a:r>
              <a:rPr lang="ru-RU" sz="1400" dirty="0" smtClean="0"/>
              <a:t>участников </a:t>
            </a:r>
            <a:r>
              <a:rPr lang="ru-RU" sz="1400" dirty="0"/>
              <a:t>научных обществ обучающихся </a:t>
            </a:r>
            <a:r>
              <a:rPr lang="ru-RU" sz="1400" dirty="0" smtClean="0"/>
              <a:t>общеобразовательных </a:t>
            </a:r>
            <a:r>
              <a:rPr lang="ru-RU" sz="1400" dirty="0"/>
              <a:t>организаций </a:t>
            </a:r>
            <a:r>
              <a:rPr lang="ru-RU" sz="1400" dirty="0" smtClean="0"/>
              <a:t>района </a:t>
            </a:r>
            <a:r>
              <a:rPr lang="ru-RU" sz="1400" dirty="0">
                <a:solidFill>
                  <a:prstClr val="black"/>
                </a:solidFill>
              </a:rPr>
              <a:t>(не менее чем на </a:t>
            </a:r>
            <a:r>
              <a:rPr lang="ru-RU" sz="1400" dirty="0" smtClean="0">
                <a:solidFill>
                  <a:prstClr val="black"/>
                </a:solidFill>
              </a:rPr>
              <a:t>2%) </a:t>
            </a:r>
            <a:endParaRPr lang="ru-RU" sz="1400" dirty="0" smtClean="0"/>
          </a:p>
          <a:p>
            <a:pPr lvl="0" algn="just"/>
            <a:r>
              <a:rPr lang="ru-RU" sz="1400" dirty="0"/>
              <a:t>Доля программ общеобразовательных организаций района для сопровождения одаренных детей </a:t>
            </a:r>
            <a:r>
              <a:rPr lang="ru-RU" sz="1400" dirty="0">
                <a:solidFill>
                  <a:prstClr val="black"/>
                </a:solidFill>
              </a:rPr>
              <a:t>(не менее чем на 2%) </a:t>
            </a:r>
          </a:p>
          <a:p>
            <a:pPr algn="just"/>
            <a:r>
              <a:rPr lang="ru-RU" sz="1400" dirty="0" smtClean="0">
                <a:solidFill>
                  <a:prstClr val="black"/>
                </a:solidFill>
              </a:rPr>
              <a:t>Доля обучающихся  общеобразовательных организаций района, участников регионального этапа всероссийской олимпиады школьников от общего количества, обучающихся (не </a:t>
            </a:r>
            <a:r>
              <a:rPr lang="ru-RU" sz="1400" dirty="0">
                <a:solidFill>
                  <a:prstClr val="black"/>
                </a:solidFill>
              </a:rPr>
              <a:t>менее чем на </a:t>
            </a:r>
            <a:r>
              <a:rPr lang="ru-RU" sz="1400" dirty="0" smtClean="0">
                <a:solidFill>
                  <a:prstClr val="black"/>
                </a:solidFill>
              </a:rPr>
              <a:t>30%) </a:t>
            </a:r>
            <a:endParaRPr lang="ru-RU" sz="1400" dirty="0" smtClean="0"/>
          </a:p>
          <a:p>
            <a:pPr algn="just"/>
            <a:r>
              <a:rPr lang="ru-RU" sz="1400" dirty="0"/>
              <a:t>Доля обучающихся общеобразовательных организаций района, участников всероссийских олимпиад и </a:t>
            </a:r>
            <a:r>
              <a:rPr lang="ru-RU" sz="1400" dirty="0" smtClean="0"/>
              <a:t>конкурсов</a:t>
            </a:r>
            <a:r>
              <a:rPr lang="ru-RU" sz="1400" dirty="0">
                <a:solidFill>
                  <a:prstClr val="black"/>
                </a:solidFill>
              </a:rPr>
              <a:t> (не менее чем на </a:t>
            </a:r>
            <a:r>
              <a:rPr lang="ru-RU" sz="1400" dirty="0" smtClean="0">
                <a:solidFill>
                  <a:prstClr val="black"/>
                </a:solidFill>
              </a:rPr>
              <a:t>3%) </a:t>
            </a:r>
            <a:endParaRPr lang="ru-RU" sz="1400" dirty="0" smtClean="0"/>
          </a:p>
          <a:p>
            <a:pPr lvl="0" algn="just"/>
            <a:r>
              <a:rPr lang="ru-RU" sz="1400" dirty="0"/>
              <a:t>Доля обучающихся общеобразовательных организаций района, участвовавших в научно-практических конференциях различного уровня от общего количества, </a:t>
            </a:r>
            <a:r>
              <a:rPr lang="ru-RU" sz="1400" dirty="0" smtClean="0"/>
              <a:t>обучающихся </a:t>
            </a:r>
            <a:r>
              <a:rPr lang="ru-RU" sz="1400" dirty="0" smtClean="0">
                <a:solidFill>
                  <a:prstClr val="black"/>
                </a:solidFill>
              </a:rPr>
              <a:t>(</a:t>
            </a:r>
            <a:r>
              <a:rPr lang="ru-RU" sz="1400" dirty="0">
                <a:solidFill>
                  <a:prstClr val="black"/>
                </a:solidFill>
              </a:rPr>
              <a:t>не менее чем на 2</a:t>
            </a:r>
            <a:r>
              <a:rPr lang="ru-RU" sz="1400" dirty="0" smtClean="0">
                <a:solidFill>
                  <a:prstClr val="black"/>
                </a:solidFill>
              </a:rPr>
              <a:t>0</a:t>
            </a:r>
            <a:r>
              <a:rPr lang="ru-RU" sz="1400" dirty="0">
                <a:solidFill>
                  <a:prstClr val="black"/>
                </a:solidFill>
              </a:rPr>
              <a:t>%) </a:t>
            </a:r>
          </a:p>
          <a:p>
            <a:pPr lvl="0" algn="just"/>
            <a:r>
              <a:rPr lang="ru-RU" sz="1400" dirty="0" smtClean="0"/>
              <a:t>Доля </a:t>
            </a:r>
            <a:r>
              <a:rPr lang="ru-RU" sz="1400" dirty="0"/>
              <a:t>педагогов общеобразовательных организаций района, прошедших образовательные мероприятия в рамках проектных траекторий, преподающих естественнонаучные </a:t>
            </a:r>
            <a:r>
              <a:rPr lang="ru-RU" sz="1400" dirty="0" smtClean="0"/>
              <a:t>дисциплины</a:t>
            </a:r>
            <a:br>
              <a:rPr lang="ru-RU" sz="1400" dirty="0" smtClean="0"/>
            </a:br>
            <a:r>
              <a:rPr lang="ru-RU" sz="1400" dirty="0" smtClean="0">
                <a:solidFill>
                  <a:prstClr val="black"/>
                </a:solidFill>
              </a:rPr>
              <a:t>(</a:t>
            </a:r>
            <a:r>
              <a:rPr lang="ru-RU" sz="1400" dirty="0">
                <a:solidFill>
                  <a:prstClr val="black"/>
                </a:solidFill>
              </a:rPr>
              <a:t>не менее чем на </a:t>
            </a:r>
            <a:r>
              <a:rPr lang="ru-RU" sz="1400" dirty="0" smtClean="0">
                <a:solidFill>
                  <a:prstClr val="black"/>
                </a:solidFill>
              </a:rPr>
              <a:t>5%) </a:t>
            </a:r>
            <a:endParaRPr lang="ru-RU" sz="1400" dirty="0">
              <a:solidFill>
                <a:prstClr val="black"/>
              </a:solidFill>
            </a:endParaRPr>
          </a:p>
          <a:p>
            <a:pPr algn="just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09547999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Планируемые результаты проекта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7575"/>
            <a:ext cx="8229600" cy="3606652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/>
              <a:t>1. </a:t>
            </a:r>
            <a:r>
              <a:rPr lang="ru-RU" sz="1800" dirty="0" smtClean="0"/>
              <a:t>Создание нормативно-правовой базы, обеспечивающей функционирование проекта </a:t>
            </a: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2. </a:t>
            </a:r>
            <a:r>
              <a:rPr lang="ru-RU" sz="1800" dirty="0" smtClean="0"/>
              <a:t>Корректировка муниципального банка </a:t>
            </a:r>
            <a:r>
              <a:rPr lang="ru-RU" sz="1800" dirty="0"/>
              <a:t>одаренных </a:t>
            </a:r>
            <a:r>
              <a:rPr lang="ru-RU" sz="1800" dirty="0" smtClean="0"/>
              <a:t>детей</a:t>
            </a:r>
            <a:endParaRPr lang="ru-RU" sz="1800" dirty="0"/>
          </a:p>
          <a:p>
            <a:pPr marL="0" indent="0" algn="just">
              <a:buNone/>
            </a:pPr>
            <a:r>
              <a:rPr lang="ru-RU" sz="1800" dirty="0" smtClean="0"/>
              <a:t>3. Увеличение </a:t>
            </a:r>
            <a:r>
              <a:rPr lang="ru-RU" sz="1800" dirty="0"/>
              <a:t>численности обучающихся общеобразовательных организаций района, принимающих участие в муниципальных, краевых конкурсах и </a:t>
            </a:r>
            <a:r>
              <a:rPr lang="ru-RU" sz="1800" dirty="0" smtClean="0"/>
              <a:t>олимпиадах</a:t>
            </a:r>
            <a:endParaRPr lang="ru-RU" sz="1800" dirty="0"/>
          </a:p>
          <a:p>
            <a:pPr marL="0" indent="0" algn="just">
              <a:buNone/>
            </a:pPr>
            <a:r>
              <a:rPr lang="ru-RU" sz="1800" dirty="0" smtClean="0"/>
              <a:t>4. Увеличение количества </a:t>
            </a:r>
            <a:r>
              <a:rPr lang="ru-RU" sz="1800" dirty="0"/>
              <a:t>и </a:t>
            </a:r>
            <a:r>
              <a:rPr lang="ru-RU" sz="1800" dirty="0" smtClean="0"/>
              <a:t>качества </a:t>
            </a:r>
            <a:r>
              <a:rPr lang="ru-RU" sz="1800" dirty="0"/>
              <a:t>исследовательских работ и проектов обучающихся общеобразовательных организаций </a:t>
            </a:r>
            <a:r>
              <a:rPr lang="ru-RU" sz="1800" dirty="0" smtClean="0"/>
              <a:t>района</a:t>
            </a:r>
          </a:p>
          <a:p>
            <a:pPr marL="0" indent="0" algn="just">
              <a:buNone/>
            </a:pPr>
            <a:r>
              <a:rPr lang="ru-RU" sz="1800" dirty="0" smtClean="0">
                <a:latin typeface="+mj-lt"/>
                <a:ea typeface="Calibri"/>
                <a:cs typeface="Times New Roman"/>
              </a:rPr>
              <a:t>5</a:t>
            </a:r>
            <a:r>
              <a:rPr lang="ru-RU" sz="1800" dirty="0">
                <a:latin typeface="+mj-lt"/>
                <a:ea typeface="Calibri"/>
                <a:cs typeface="Times New Roman"/>
              </a:rPr>
              <a:t>. Развитие муниципальной системы повышение квалификации педагогических работников в вопросах детской </a:t>
            </a:r>
            <a:r>
              <a:rPr lang="ru-RU" sz="1800" dirty="0" smtClean="0">
                <a:latin typeface="+mj-lt"/>
                <a:ea typeface="Calibri"/>
                <a:cs typeface="Times New Roman"/>
              </a:rPr>
              <a:t>одаренности</a:t>
            </a:r>
          </a:p>
          <a:p>
            <a:pPr marL="0" indent="0" algn="just">
              <a:buNone/>
            </a:pPr>
            <a:r>
              <a:rPr lang="ru-RU" sz="1800" dirty="0" smtClean="0">
                <a:latin typeface="+mj-lt"/>
                <a:ea typeface="Calibri"/>
                <a:cs typeface="Times New Roman"/>
              </a:rPr>
              <a:t>6</a:t>
            </a:r>
            <a:r>
              <a:rPr lang="ru-RU" sz="1800" dirty="0">
                <a:latin typeface="+mj-lt"/>
                <a:ea typeface="Calibri"/>
                <a:cs typeface="Times New Roman"/>
              </a:rPr>
              <a:t>. Развитие системы мер мотивации, морального и материального стимулирования труда обучающегося и </a:t>
            </a:r>
            <a:r>
              <a:rPr lang="ru-RU" sz="1800" dirty="0" smtClean="0">
                <a:latin typeface="+mj-lt"/>
                <a:ea typeface="Calibri"/>
                <a:cs typeface="Times New Roman"/>
              </a:rPr>
              <a:t>педагога</a:t>
            </a:r>
            <a:endParaRPr lang="ru-RU" sz="1800" dirty="0">
              <a:latin typeface="+mj-lt"/>
              <a:ea typeface="Calibri"/>
              <a:cs typeface="Times New Roman"/>
            </a:endParaRPr>
          </a:p>
          <a:p>
            <a:pPr marL="0" indent="0" algn="just">
              <a:buNone/>
            </a:pPr>
            <a:r>
              <a:rPr lang="ru-RU" sz="1800" dirty="0" smtClean="0"/>
              <a:t> 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666752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432047"/>
          </a:xfrm>
        </p:spPr>
        <p:txBody>
          <a:bodyPr/>
          <a:lstStyle/>
          <a:p>
            <a:r>
              <a:rPr lang="ru-RU" sz="1400" dirty="0">
                <a:solidFill>
                  <a:prstClr val="black"/>
                </a:solidFill>
              </a:rPr>
              <a:t>Модель выявления, сопровождения и поддержки одаренных детей в рамках </a:t>
            </a:r>
            <a:r>
              <a:rPr lang="ru-RU" sz="1400" dirty="0" smtClean="0">
                <a:solidFill>
                  <a:prstClr val="black"/>
                </a:solidFill>
              </a:rPr>
              <a:t>проекта</a:t>
            </a:r>
            <a:br>
              <a:rPr lang="ru-RU" sz="1400" dirty="0" smtClean="0">
                <a:solidFill>
                  <a:prstClr val="black"/>
                </a:solidFill>
              </a:rPr>
            </a:br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>
                <a:solidFill>
                  <a:prstClr val="black"/>
                </a:solidFill>
              </a:rPr>
              <a:t>«Одаренные дети – залог эффективного развития Хабаровского муниципального района»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7534"/>
            <a:ext cx="8928992" cy="4320479"/>
          </a:xfrm>
          <a:ln w="12700"/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27534"/>
            <a:ext cx="1800200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/>
              <a:t>Управление образования администрации Хабаровского муниципального района</a:t>
            </a:r>
            <a:endParaRPr lang="ru-RU" sz="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627534"/>
            <a:ext cx="2088232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Методический кабинет Управления образования администрации Хабаровского муниципального района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627534"/>
            <a:ext cx="1656184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Муниципальная </a:t>
            </a:r>
            <a:br>
              <a:rPr lang="ru-RU" sz="800" dirty="0">
                <a:solidFill>
                  <a:prstClr val="black"/>
                </a:solidFill>
              </a:rPr>
            </a:br>
            <a:r>
              <a:rPr lang="ru-RU" sz="800" dirty="0">
                <a:solidFill>
                  <a:prstClr val="black"/>
                </a:solidFill>
              </a:rPr>
              <a:t>психолого-педагогическая служба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612014"/>
            <a:ext cx="1080120" cy="4475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Педагоги-лидеры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203598"/>
            <a:ext cx="8568952" cy="2160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Муниципальная команда сопровождения интеллектуально одаренных, способных и высокомотивированных обучающихся Хабаровского  муниципального района</a:t>
            </a:r>
            <a:endParaRPr lang="ru-RU" sz="9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707654"/>
            <a:ext cx="13464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Сетевая муниципальная школа для одаренных и высокомотивированных обучающихся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1707654"/>
            <a:ext cx="201622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 dirty="0" smtClean="0"/>
              <a:t>Ресурсы для обучения и развития </a:t>
            </a:r>
            <a:r>
              <a:rPr lang="ru-RU" sz="800" dirty="0">
                <a:solidFill>
                  <a:prstClr val="black"/>
                </a:solidFill>
              </a:rPr>
              <a:t>одаренных и высокомотивированных обучающихся</a:t>
            </a:r>
          </a:p>
          <a:p>
            <a:pPr algn="ctr"/>
            <a:endParaRPr lang="ru-RU" sz="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1707654"/>
            <a:ext cx="1440160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Ресурсы для обучения и </a:t>
            </a:r>
            <a:r>
              <a:rPr lang="ru-RU" sz="800" dirty="0" smtClean="0">
                <a:solidFill>
                  <a:prstClr val="black"/>
                </a:solidFill>
              </a:rPr>
              <a:t>развития педагогов</a:t>
            </a:r>
            <a:endParaRPr lang="ru-RU" sz="800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24128" y="1707654"/>
            <a:ext cx="1202432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/>
              <a:t>Формат предъявления результатов</a:t>
            </a:r>
            <a:endParaRPr lang="ru-RU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308304" y="1707654"/>
            <a:ext cx="1368152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/>
              <a:t>Наставничество</a:t>
            </a:r>
            <a:endParaRPr lang="ru-RU" sz="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7504" y="2355726"/>
            <a:ext cx="792088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lvl="0" algn="ctr"/>
            <a:r>
              <a:rPr lang="ru-RU" sz="700" dirty="0">
                <a:solidFill>
                  <a:prstClr val="black"/>
                </a:solidFill>
              </a:rPr>
              <a:t>Муниципальные опорные площадки (МБОУ СОШ </a:t>
            </a:r>
            <a:br>
              <a:rPr lang="ru-RU" sz="700" dirty="0">
                <a:solidFill>
                  <a:prstClr val="black"/>
                </a:solidFill>
              </a:rPr>
            </a:br>
            <a:r>
              <a:rPr lang="ru-RU" sz="700" dirty="0">
                <a:solidFill>
                  <a:prstClr val="black"/>
                </a:solidFill>
              </a:rPr>
              <a:t>с. Бычиха, МКОУ СОШ </a:t>
            </a:r>
            <a:br>
              <a:rPr lang="ru-RU" sz="700" dirty="0">
                <a:solidFill>
                  <a:prstClr val="black"/>
                </a:solidFill>
              </a:rPr>
            </a:br>
            <a:r>
              <a:rPr lang="ru-RU" sz="700" dirty="0">
                <a:solidFill>
                  <a:prstClr val="black"/>
                </a:solidFill>
              </a:rPr>
              <a:t>с. </a:t>
            </a:r>
            <a:r>
              <a:rPr lang="ru-RU" sz="700" dirty="0" smtClean="0">
                <a:solidFill>
                  <a:prstClr val="black"/>
                </a:solidFill>
              </a:rPr>
              <a:t>Таежное, МБОУ СОШ с. Восточное , МКОУ СОШ с. Гаровка-2, МКОУ СОШ </a:t>
            </a:r>
            <a:r>
              <a:rPr lang="ru-RU" sz="700" dirty="0" err="1" smtClean="0">
                <a:solidFill>
                  <a:prstClr val="black"/>
                </a:solidFill>
              </a:rPr>
              <a:t>рп</a:t>
            </a:r>
            <a:r>
              <a:rPr lang="ru-RU" sz="700" dirty="0" smtClean="0">
                <a:solidFill>
                  <a:prstClr val="black"/>
                </a:solidFill>
              </a:rPr>
              <a:t>. Корфовский)</a:t>
            </a:r>
            <a:endParaRPr lang="ru-RU" sz="700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2355726"/>
            <a:ext cx="376190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Банк данных «Одаренный ребенок + одаренный учитель»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75782" y="2355726"/>
            <a:ext cx="178169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800" dirty="0" smtClean="0"/>
              <a:t>Каникулярная школа</a:t>
            </a:r>
            <a:endParaRPr lang="ru-RU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91680" y="2355726"/>
            <a:ext cx="504056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lvl="0" algn="ctr"/>
            <a:r>
              <a:rPr lang="ru-RU" sz="900" dirty="0">
                <a:solidFill>
                  <a:prstClr val="black"/>
                </a:solidFill>
              </a:rPr>
              <a:t>Дистанционная школа (Москва, Новосибирск)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2355726"/>
            <a:ext cx="504056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800" dirty="0" smtClean="0"/>
              <a:t>Краевые профильные смены</a:t>
            </a:r>
            <a:endParaRPr lang="ru-RU" sz="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2355726"/>
            <a:ext cx="720080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800" dirty="0" smtClean="0"/>
              <a:t>Краевые сетевые проекты (СМАРТ – 27, ОЛИМП – 27)</a:t>
            </a:r>
            <a:endParaRPr lang="ru-RU" sz="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995936" y="2355726"/>
            <a:ext cx="601216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800" dirty="0" smtClean="0"/>
              <a:t>Краевая олимпийская школа для педагогов</a:t>
            </a:r>
            <a:endParaRPr lang="ru-RU" sz="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788024" y="2355726"/>
            <a:ext cx="648072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800" dirty="0" smtClean="0"/>
              <a:t>Муниципальная учебно-научная школа для педагогов (МБОУ СОШ с. Тополево)</a:t>
            </a:r>
            <a:endParaRPr lang="ru-RU" sz="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724128" y="2355726"/>
            <a:ext cx="288032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Муниципальные олимпиады, конкурсы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012160" y="2355726"/>
            <a:ext cx="313184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</a:rPr>
              <a:t>Конкурсное движение (Край, </a:t>
            </a:r>
            <a:r>
              <a:rPr lang="ru-RU" sz="800" dirty="0" smtClean="0">
                <a:solidFill>
                  <a:prstClr val="black"/>
                </a:solidFill>
              </a:rPr>
              <a:t>Россия)</a:t>
            </a:r>
            <a:endParaRPr lang="ru-RU" sz="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325344" y="2355726"/>
            <a:ext cx="262880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lvl="0" algn="ctr"/>
            <a:r>
              <a:rPr lang="ru-RU" sz="1000" dirty="0" err="1">
                <a:solidFill>
                  <a:prstClr val="black"/>
                </a:solidFill>
              </a:rPr>
              <a:t>ВсОШ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588224" y="2355726"/>
            <a:ext cx="338336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Муниципальная НПК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308304" y="2355726"/>
            <a:ext cx="576064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800" dirty="0" smtClean="0"/>
              <a:t>Муниципальное </a:t>
            </a:r>
            <a:r>
              <a:rPr lang="ru-RU" sz="800" dirty="0" err="1" smtClean="0"/>
              <a:t>тьюторское</a:t>
            </a:r>
            <a:r>
              <a:rPr lang="ru-RU" sz="800" dirty="0" smtClean="0"/>
              <a:t> сообщество</a:t>
            </a:r>
            <a:endParaRPr lang="ru-RU" sz="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07504" y="3723878"/>
            <a:ext cx="8568952" cy="2160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Социальные партнеры</a:t>
            </a:r>
            <a:endParaRPr lang="ru-RU" sz="10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07504" y="4083918"/>
            <a:ext cx="1584176" cy="864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ВУЗы, </a:t>
            </a:r>
            <a:r>
              <a:rPr lang="ru-RU" sz="800" dirty="0" err="1">
                <a:solidFill>
                  <a:prstClr val="black"/>
                </a:solidFill>
              </a:rPr>
              <a:t>СУЗы</a:t>
            </a:r>
            <a:r>
              <a:rPr lang="ru-RU" sz="800" dirty="0">
                <a:solidFill>
                  <a:prstClr val="black"/>
                </a:solidFill>
              </a:rPr>
              <a:t> </a:t>
            </a:r>
            <a:br>
              <a:rPr lang="ru-RU" sz="800" dirty="0">
                <a:solidFill>
                  <a:prstClr val="black"/>
                </a:solidFill>
              </a:rPr>
            </a:br>
            <a:r>
              <a:rPr lang="ru-RU" sz="800" dirty="0">
                <a:solidFill>
                  <a:prstClr val="black"/>
                </a:solidFill>
              </a:rPr>
              <a:t>(ТОГУ, ДВГУПС,  ХКЗФМШ, КГБПОУ «Хабаровский педагогический  колледж им. Героя Советского Союза </a:t>
            </a:r>
            <a:br>
              <a:rPr lang="ru-RU" sz="800" dirty="0">
                <a:solidFill>
                  <a:prstClr val="black"/>
                </a:solidFill>
              </a:rPr>
            </a:br>
            <a:r>
              <a:rPr lang="ru-RU" sz="800" dirty="0">
                <a:solidFill>
                  <a:prstClr val="black"/>
                </a:solidFill>
              </a:rPr>
              <a:t>Д.Л. Калараша»)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123728" y="4083918"/>
            <a:ext cx="2016224" cy="864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Министерство образования и науки Хабаровского края,  Администрация Хабаровского муниципального района, КГБОУ ДПО ХК ИРО, центр поддержки одаренных детей ХК ИРО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597152" y="4066201"/>
            <a:ext cx="1991072" cy="8818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</a:rPr>
              <a:t>Организации дополнительного образования района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092280" y="4066201"/>
            <a:ext cx="1584176" cy="8818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000" dirty="0">
                <a:solidFill>
                  <a:prstClr val="black"/>
                </a:solidFill>
              </a:rPr>
              <a:t>Предприятия района (ООО «</a:t>
            </a:r>
            <a:r>
              <a:rPr lang="ru-RU" sz="1000" dirty="0" err="1">
                <a:solidFill>
                  <a:prstClr val="black"/>
                </a:solidFill>
              </a:rPr>
              <a:t>Сергеевское</a:t>
            </a:r>
            <a:r>
              <a:rPr lang="ru-RU" sz="1000" dirty="0">
                <a:solidFill>
                  <a:prstClr val="black"/>
                </a:solidFill>
              </a:rPr>
              <a:t>», мясоперерабатывающий комбинат «СКИФ</a:t>
            </a:r>
            <a:r>
              <a:rPr lang="ru-RU" sz="800" dirty="0">
                <a:solidFill>
                  <a:prstClr val="black"/>
                </a:solidFill>
              </a:rPr>
              <a:t>») </a:t>
            </a:r>
          </a:p>
        </p:txBody>
      </p:sp>
      <p:cxnSp>
        <p:nvCxnSpPr>
          <p:cNvPr id="43" name="Прямая со стрелкой 42"/>
          <p:cNvCxnSpPr>
            <a:endCxn id="5" idx="1"/>
          </p:cNvCxnSpPr>
          <p:nvPr/>
        </p:nvCxnSpPr>
        <p:spPr>
          <a:xfrm>
            <a:off x="1907704" y="843558"/>
            <a:ext cx="360040" cy="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5" idx="3"/>
            <a:endCxn id="6" idx="1"/>
          </p:cNvCxnSpPr>
          <p:nvPr/>
        </p:nvCxnSpPr>
        <p:spPr>
          <a:xfrm>
            <a:off x="4355976" y="843558"/>
            <a:ext cx="432048" cy="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6" idx="3"/>
            <a:endCxn id="7" idx="1"/>
          </p:cNvCxnSpPr>
          <p:nvPr/>
        </p:nvCxnSpPr>
        <p:spPr>
          <a:xfrm flipV="1">
            <a:off x="6444208" y="835798"/>
            <a:ext cx="432048" cy="776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>
            <a:stCxn id="28" idx="3"/>
            <a:endCxn id="29" idx="1"/>
          </p:cNvCxnSpPr>
          <p:nvPr/>
        </p:nvCxnSpPr>
        <p:spPr>
          <a:xfrm>
            <a:off x="1691680" y="4515966"/>
            <a:ext cx="432048" cy="0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>
            <a:stCxn id="29" idx="3"/>
            <a:endCxn id="30" idx="1"/>
          </p:cNvCxnSpPr>
          <p:nvPr/>
        </p:nvCxnSpPr>
        <p:spPr>
          <a:xfrm flipV="1">
            <a:off x="4139952" y="4507108"/>
            <a:ext cx="457200" cy="8858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>
            <a:endCxn id="31" idx="1"/>
          </p:cNvCxnSpPr>
          <p:nvPr/>
        </p:nvCxnSpPr>
        <p:spPr>
          <a:xfrm flipV="1">
            <a:off x="6588224" y="4507108"/>
            <a:ext cx="504056" cy="8858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907704" y="1419622"/>
            <a:ext cx="4968552" cy="1440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 dirty="0">
                <a:solidFill>
                  <a:prstClr val="black"/>
                </a:solidFill>
              </a:rPr>
              <a:t>Выявление, развитие , сопровождение и поддержка</a:t>
            </a:r>
          </a:p>
        </p:txBody>
      </p:sp>
      <p:cxnSp>
        <p:nvCxnSpPr>
          <p:cNvPr id="42" name="Прямая со стрелкой 41"/>
          <p:cNvCxnSpPr>
            <a:endCxn id="4" idx="2"/>
          </p:cNvCxnSpPr>
          <p:nvPr/>
        </p:nvCxnSpPr>
        <p:spPr>
          <a:xfrm flipV="1">
            <a:off x="1007604" y="1059582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V="1">
            <a:off x="3311860" y="1059582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endCxn id="6" idx="2"/>
          </p:cNvCxnSpPr>
          <p:nvPr/>
        </p:nvCxnSpPr>
        <p:spPr>
          <a:xfrm flipV="1">
            <a:off x="5616116" y="1059582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V="1">
            <a:off x="7416316" y="1059582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773578" y="1419622"/>
            <a:ext cx="0" cy="28803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endCxn id="10" idx="0"/>
          </p:cNvCxnSpPr>
          <p:nvPr/>
        </p:nvCxnSpPr>
        <p:spPr>
          <a:xfrm>
            <a:off x="2699792" y="1563638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endCxn id="11" idx="0"/>
          </p:cNvCxnSpPr>
          <p:nvPr/>
        </p:nvCxnSpPr>
        <p:spPr>
          <a:xfrm>
            <a:off x="4716016" y="1563638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endCxn id="12" idx="0"/>
          </p:cNvCxnSpPr>
          <p:nvPr/>
        </p:nvCxnSpPr>
        <p:spPr>
          <a:xfrm>
            <a:off x="6325344" y="1563638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endCxn id="13" idx="0"/>
          </p:cNvCxnSpPr>
          <p:nvPr/>
        </p:nvCxnSpPr>
        <p:spPr>
          <a:xfrm>
            <a:off x="7992380" y="1419622"/>
            <a:ext cx="0" cy="28803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endCxn id="14" idx="0"/>
          </p:cNvCxnSpPr>
          <p:nvPr/>
        </p:nvCxnSpPr>
        <p:spPr>
          <a:xfrm>
            <a:off x="503548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endCxn id="15" idx="0"/>
          </p:cNvCxnSpPr>
          <p:nvPr/>
        </p:nvCxnSpPr>
        <p:spPr>
          <a:xfrm>
            <a:off x="1087687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>
            <a:endCxn id="16" idx="0"/>
          </p:cNvCxnSpPr>
          <p:nvPr/>
        </p:nvCxnSpPr>
        <p:spPr>
          <a:xfrm>
            <a:off x="1364866" y="2211710"/>
            <a:ext cx="1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>
            <a:endCxn id="17" idx="0"/>
          </p:cNvCxnSpPr>
          <p:nvPr/>
        </p:nvCxnSpPr>
        <p:spPr>
          <a:xfrm>
            <a:off x="1943708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>
            <a:endCxn id="18" idx="0"/>
          </p:cNvCxnSpPr>
          <p:nvPr/>
        </p:nvCxnSpPr>
        <p:spPr>
          <a:xfrm>
            <a:off x="2591780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>
            <a:endCxn id="19" idx="0"/>
          </p:cNvCxnSpPr>
          <p:nvPr/>
        </p:nvCxnSpPr>
        <p:spPr>
          <a:xfrm>
            <a:off x="3347864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 стрелкой 106"/>
          <p:cNvCxnSpPr/>
          <p:nvPr/>
        </p:nvCxnSpPr>
        <p:spPr>
          <a:xfrm>
            <a:off x="4296544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 стрелкой 111"/>
          <p:cNvCxnSpPr>
            <a:endCxn id="21" idx="0"/>
          </p:cNvCxnSpPr>
          <p:nvPr/>
        </p:nvCxnSpPr>
        <p:spPr>
          <a:xfrm>
            <a:off x="5112060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>
            <a:endCxn id="22" idx="0"/>
          </p:cNvCxnSpPr>
          <p:nvPr/>
        </p:nvCxnSpPr>
        <p:spPr>
          <a:xfrm>
            <a:off x="5868144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>
            <a:endCxn id="23" idx="0"/>
          </p:cNvCxnSpPr>
          <p:nvPr/>
        </p:nvCxnSpPr>
        <p:spPr>
          <a:xfrm>
            <a:off x="6168752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 стрелкой 117"/>
          <p:cNvCxnSpPr>
            <a:endCxn id="24" idx="0"/>
          </p:cNvCxnSpPr>
          <p:nvPr/>
        </p:nvCxnSpPr>
        <p:spPr>
          <a:xfrm>
            <a:off x="6444208" y="2211710"/>
            <a:ext cx="12576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>
            <a:endCxn id="25" idx="0"/>
          </p:cNvCxnSpPr>
          <p:nvPr/>
        </p:nvCxnSpPr>
        <p:spPr>
          <a:xfrm>
            <a:off x="6757392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>
            <a:off x="899592" y="3939902"/>
            <a:ext cx="0" cy="12629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 стрелкой 125"/>
          <p:cNvCxnSpPr>
            <a:endCxn id="29" idx="0"/>
          </p:cNvCxnSpPr>
          <p:nvPr/>
        </p:nvCxnSpPr>
        <p:spPr>
          <a:xfrm>
            <a:off x="3131840" y="3939902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 стрелкой 127"/>
          <p:cNvCxnSpPr>
            <a:endCxn id="30" idx="0"/>
          </p:cNvCxnSpPr>
          <p:nvPr/>
        </p:nvCxnSpPr>
        <p:spPr>
          <a:xfrm>
            <a:off x="5592688" y="3939902"/>
            <a:ext cx="0" cy="12629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 стрелкой 129"/>
          <p:cNvCxnSpPr>
            <a:endCxn id="31" idx="0"/>
          </p:cNvCxnSpPr>
          <p:nvPr/>
        </p:nvCxnSpPr>
        <p:spPr>
          <a:xfrm>
            <a:off x="7884368" y="3939902"/>
            <a:ext cx="0" cy="12629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Прямоугольник 130"/>
          <p:cNvSpPr/>
          <p:nvPr/>
        </p:nvSpPr>
        <p:spPr>
          <a:xfrm>
            <a:off x="8100392" y="2355726"/>
            <a:ext cx="576064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800" dirty="0" smtClean="0"/>
              <a:t>Муниципальное сообщество наставников</a:t>
            </a:r>
            <a:endParaRPr lang="ru-RU" sz="800" dirty="0"/>
          </a:p>
        </p:txBody>
      </p:sp>
      <p:cxnSp>
        <p:nvCxnSpPr>
          <p:cNvPr id="135" name="Прямая со стрелкой 134"/>
          <p:cNvCxnSpPr>
            <a:endCxn id="26" idx="0"/>
          </p:cNvCxnSpPr>
          <p:nvPr/>
        </p:nvCxnSpPr>
        <p:spPr>
          <a:xfrm>
            <a:off x="7596336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 стрелкой 136"/>
          <p:cNvCxnSpPr>
            <a:endCxn id="131" idx="0"/>
          </p:cNvCxnSpPr>
          <p:nvPr/>
        </p:nvCxnSpPr>
        <p:spPr>
          <a:xfrm>
            <a:off x="8388424" y="2211710"/>
            <a:ext cx="0" cy="14401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Левая круглая скобка 137"/>
          <p:cNvSpPr/>
          <p:nvPr/>
        </p:nvSpPr>
        <p:spPr>
          <a:xfrm rot="16200000">
            <a:off x="4352074" y="-736714"/>
            <a:ext cx="79815" cy="8568951"/>
          </a:xfrm>
          <a:prstGeom prst="leftBracket">
            <a:avLst>
              <a:gd name="adj" fmla="val 26161"/>
            </a:avLst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0" name="Прямая со стрелкой 139"/>
          <p:cNvCxnSpPr>
            <a:stCxn id="27" idx="0"/>
            <a:endCxn id="138" idx="1"/>
          </p:cNvCxnSpPr>
          <p:nvPr/>
        </p:nvCxnSpPr>
        <p:spPr>
          <a:xfrm flipV="1">
            <a:off x="4391980" y="3587669"/>
            <a:ext cx="2" cy="13620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42162"/>
      </p:ext>
    </p:extLst>
  </p:cSld>
  <p:clrMapOvr>
    <a:masterClrMapping/>
  </p:clrMapOvr>
  <p:transition>
    <p:cover dir="l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7655"/>
            <a:ext cx="8229600" cy="288657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580228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дминистрац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2239</TotalTime>
  <Words>687</Words>
  <Application>Microsoft Office PowerPoint</Application>
  <PresentationFormat>Экран (16:9)</PresentationFormat>
  <Paragraphs>80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Администрация</vt:lpstr>
      <vt:lpstr>Проект «Муниципальная модель развития и сопровождения интеллектуально одаренных детей  «Одаренные дети -  залог эффективного развития Хабаровского муниципального района»</vt:lpstr>
      <vt:lpstr>Модель сопровождения интеллектуально одаренных, способных и высокомотивированных детей в Хабаровском  муниципальном районе  </vt:lpstr>
      <vt:lpstr>Цель проекта</vt:lpstr>
      <vt:lpstr>Задачи проекта</vt:lpstr>
      <vt:lpstr>Критерии эффективности проекта</vt:lpstr>
      <vt:lpstr>Планируемые результаты проекта</vt:lpstr>
      <vt:lpstr>Модель выявления, сопровождения и поддержки одаренных детей в рамках проекта  «Одаренные дети – залог эффективного развития Хабаровского муниципального района»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Уважаемый  Денис Геннадьевич!   Поздравляем Вас  с Днём рождения!</dc:title>
  <dc:creator>Дмитриченко Иван Сергеевич</dc:creator>
  <cp:lastModifiedBy>410-11</cp:lastModifiedBy>
  <cp:revision>243</cp:revision>
  <cp:lastPrinted>2018-06-04T05:42:56Z</cp:lastPrinted>
  <dcterms:created xsi:type="dcterms:W3CDTF">2017-09-15T06:53:46Z</dcterms:created>
  <dcterms:modified xsi:type="dcterms:W3CDTF">2018-06-25T04:13:16Z</dcterms:modified>
</cp:coreProperties>
</file>