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9" r:id="rId4"/>
    <p:sldId id="260" r:id="rId5"/>
    <p:sldId id="262" r:id="rId6"/>
    <p:sldId id="263" r:id="rId7"/>
    <p:sldId id="274" r:id="rId8"/>
    <p:sldId id="264" r:id="rId9"/>
    <p:sldId id="268" r:id="rId10"/>
    <p:sldId id="275" r:id="rId11"/>
    <p:sldId id="265" r:id="rId12"/>
    <p:sldId id="267" r:id="rId13"/>
    <p:sldId id="266" r:id="rId14"/>
    <p:sldId id="261" r:id="rId15"/>
    <p:sldId id="272" r:id="rId16"/>
    <p:sldId id="273" r:id="rId17"/>
    <p:sldId id="276" r:id="rId18"/>
    <p:sldId id="278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2730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21C1651-3B46-4AA3-9275-C5B07BCD80A1}" type="doc">
      <dgm:prSet loTypeId="urn:microsoft.com/office/officeart/2005/8/layout/hProcess9" loCatId="process" qsTypeId="urn:microsoft.com/office/officeart/2005/8/quickstyle/simple1" qsCatId="simple" csTypeId="urn:microsoft.com/office/officeart/2005/8/colors/accent1_2" csCatId="accent1" phldr="1"/>
      <dgm:spPr/>
    </dgm:pt>
    <dgm:pt modelId="{F9950F6C-C2D7-49B8-A883-B821609907F1}">
      <dgm:prSet phldrT="[Текст]" custT="1"/>
      <dgm:spPr/>
      <dgm:t>
        <a:bodyPr/>
        <a:lstStyle/>
        <a:p>
          <a:r>
            <a:rPr lang="ru-RU" sz="2800" dirty="0" smtClean="0"/>
            <a:t>теоретический</a:t>
          </a:r>
          <a:endParaRPr lang="ru-RU" sz="2800" dirty="0"/>
        </a:p>
      </dgm:t>
    </dgm:pt>
    <dgm:pt modelId="{F9AEB33D-F390-4775-996B-639ABC4311CA}" type="parTrans" cxnId="{521AFA09-EDC9-4DDC-B05F-083E0AEF6F58}">
      <dgm:prSet/>
      <dgm:spPr/>
      <dgm:t>
        <a:bodyPr/>
        <a:lstStyle/>
        <a:p>
          <a:endParaRPr lang="ru-RU"/>
        </a:p>
      </dgm:t>
    </dgm:pt>
    <dgm:pt modelId="{EF5C5144-8940-478D-B071-22B34B15B5E9}" type="sibTrans" cxnId="{521AFA09-EDC9-4DDC-B05F-083E0AEF6F58}">
      <dgm:prSet/>
      <dgm:spPr/>
      <dgm:t>
        <a:bodyPr/>
        <a:lstStyle/>
        <a:p>
          <a:endParaRPr lang="ru-RU"/>
        </a:p>
      </dgm:t>
    </dgm:pt>
    <dgm:pt modelId="{3F927B8D-1914-45D9-8270-E8AE7DBDB213}">
      <dgm:prSet phldrT="[Текст]"/>
      <dgm:spPr/>
      <dgm:t>
        <a:bodyPr/>
        <a:lstStyle/>
        <a:p>
          <a:r>
            <a:rPr lang="ru-RU" dirty="0" smtClean="0"/>
            <a:t>экспериментальный</a:t>
          </a:r>
          <a:endParaRPr lang="ru-RU" dirty="0"/>
        </a:p>
      </dgm:t>
    </dgm:pt>
    <dgm:pt modelId="{F275E267-EE26-4DAE-B6B9-EF1855342AD2}" type="parTrans" cxnId="{0561698B-D6ED-4C70-9401-13D54A84C5DC}">
      <dgm:prSet/>
      <dgm:spPr/>
      <dgm:t>
        <a:bodyPr/>
        <a:lstStyle/>
        <a:p>
          <a:endParaRPr lang="ru-RU"/>
        </a:p>
      </dgm:t>
    </dgm:pt>
    <dgm:pt modelId="{690E3D8E-1929-42B2-A214-12A7DCEFF4FE}" type="sibTrans" cxnId="{0561698B-D6ED-4C70-9401-13D54A84C5DC}">
      <dgm:prSet/>
      <dgm:spPr/>
      <dgm:t>
        <a:bodyPr/>
        <a:lstStyle/>
        <a:p>
          <a:endParaRPr lang="ru-RU"/>
        </a:p>
      </dgm:t>
    </dgm:pt>
    <dgm:pt modelId="{AE81C811-D44D-4732-A124-6F21C70BEBA3}" type="pres">
      <dgm:prSet presAssocID="{F21C1651-3B46-4AA3-9275-C5B07BCD80A1}" presName="CompostProcess" presStyleCnt="0">
        <dgm:presLayoutVars>
          <dgm:dir/>
          <dgm:resizeHandles val="exact"/>
        </dgm:presLayoutVars>
      </dgm:prSet>
      <dgm:spPr/>
    </dgm:pt>
    <dgm:pt modelId="{08424716-6C01-419D-810D-EB72387807A5}" type="pres">
      <dgm:prSet presAssocID="{F21C1651-3B46-4AA3-9275-C5B07BCD80A1}" presName="arrow" presStyleLbl="bgShp" presStyleIdx="0" presStyleCnt="1"/>
      <dgm:spPr/>
    </dgm:pt>
    <dgm:pt modelId="{7342AB64-CE31-4478-A3C7-ECAF564C793D}" type="pres">
      <dgm:prSet presAssocID="{F21C1651-3B46-4AA3-9275-C5B07BCD80A1}" presName="linearProcess" presStyleCnt="0"/>
      <dgm:spPr/>
    </dgm:pt>
    <dgm:pt modelId="{EF33942F-8765-4CF0-AD6B-B36B491A5968}" type="pres">
      <dgm:prSet presAssocID="{F9950F6C-C2D7-49B8-A883-B821609907F1}" presName="textNode" presStyleLbl="node1" presStyleIdx="0" presStyleCnt="2" custScaleX="84545" custScaleY="5269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B70340-D862-4605-B79D-AEBD0419EEB2}" type="pres">
      <dgm:prSet presAssocID="{EF5C5144-8940-478D-B071-22B34B15B5E9}" presName="sibTrans" presStyleCnt="0"/>
      <dgm:spPr/>
    </dgm:pt>
    <dgm:pt modelId="{BB2E2DB3-59CA-4DA9-A078-49DFE2BE9071}" type="pres">
      <dgm:prSet presAssocID="{3F927B8D-1914-45D9-8270-E8AE7DBDB213}" presName="textNode" presStyleLbl="node1" presStyleIdx="1" presStyleCnt="2" custScaleX="84507" custScaleY="5072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D683A17-8F1C-4AF8-89B7-5AA40317E3D3}" type="presOf" srcId="{F21C1651-3B46-4AA3-9275-C5B07BCD80A1}" destId="{AE81C811-D44D-4732-A124-6F21C70BEBA3}" srcOrd="0" destOrd="0" presId="urn:microsoft.com/office/officeart/2005/8/layout/hProcess9"/>
    <dgm:cxn modelId="{56DF872B-B206-4725-BE57-72F54852F5D3}" type="presOf" srcId="{3F927B8D-1914-45D9-8270-E8AE7DBDB213}" destId="{BB2E2DB3-59CA-4DA9-A078-49DFE2BE9071}" srcOrd="0" destOrd="0" presId="urn:microsoft.com/office/officeart/2005/8/layout/hProcess9"/>
    <dgm:cxn modelId="{521AFA09-EDC9-4DDC-B05F-083E0AEF6F58}" srcId="{F21C1651-3B46-4AA3-9275-C5B07BCD80A1}" destId="{F9950F6C-C2D7-49B8-A883-B821609907F1}" srcOrd="0" destOrd="0" parTransId="{F9AEB33D-F390-4775-996B-639ABC4311CA}" sibTransId="{EF5C5144-8940-478D-B071-22B34B15B5E9}"/>
    <dgm:cxn modelId="{0561698B-D6ED-4C70-9401-13D54A84C5DC}" srcId="{F21C1651-3B46-4AA3-9275-C5B07BCD80A1}" destId="{3F927B8D-1914-45D9-8270-E8AE7DBDB213}" srcOrd="1" destOrd="0" parTransId="{F275E267-EE26-4DAE-B6B9-EF1855342AD2}" sibTransId="{690E3D8E-1929-42B2-A214-12A7DCEFF4FE}"/>
    <dgm:cxn modelId="{B6D7C656-0DC4-426F-90A9-8687980B2B42}" type="presOf" srcId="{F9950F6C-C2D7-49B8-A883-B821609907F1}" destId="{EF33942F-8765-4CF0-AD6B-B36B491A5968}" srcOrd="0" destOrd="0" presId="urn:microsoft.com/office/officeart/2005/8/layout/hProcess9"/>
    <dgm:cxn modelId="{0F0A0F14-785F-4A12-9892-EB962CE4832D}" type="presParOf" srcId="{AE81C811-D44D-4732-A124-6F21C70BEBA3}" destId="{08424716-6C01-419D-810D-EB72387807A5}" srcOrd="0" destOrd="0" presId="urn:microsoft.com/office/officeart/2005/8/layout/hProcess9"/>
    <dgm:cxn modelId="{F5399FB3-95AB-41F0-A221-9C7C1DE172D9}" type="presParOf" srcId="{AE81C811-D44D-4732-A124-6F21C70BEBA3}" destId="{7342AB64-CE31-4478-A3C7-ECAF564C793D}" srcOrd="1" destOrd="0" presId="urn:microsoft.com/office/officeart/2005/8/layout/hProcess9"/>
    <dgm:cxn modelId="{BA5F551B-9372-4D20-990E-3FA932E65412}" type="presParOf" srcId="{7342AB64-CE31-4478-A3C7-ECAF564C793D}" destId="{EF33942F-8765-4CF0-AD6B-B36B491A5968}" srcOrd="0" destOrd="0" presId="urn:microsoft.com/office/officeart/2005/8/layout/hProcess9"/>
    <dgm:cxn modelId="{77D08C42-9212-40D2-8F79-C30FBFD8D06C}" type="presParOf" srcId="{7342AB64-CE31-4478-A3C7-ECAF564C793D}" destId="{E9B70340-D862-4605-B79D-AEBD0419EEB2}" srcOrd="1" destOrd="0" presId="urn:microsoft.com/office/officeart/2005/8/layout/hProcess9"/>
    <dgm:cxn modelId="{2D98CD8F-9CE3-4493-87FE-2F4A6016B8F5}" type="presParOf" srcId="{7342AB64-CE31-4478-A3C7-ECAF564C793D}" destId="{BB2E2DB3-59CA-4DA9-A078-49DFE2BE9071}" srcOrd="2" destOrd="0" presId="urn:microsoft.com/office/officeart/2005/8/layout/hProcess9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8424716-6C01-419D-810D-EB72387807A5}">
      <dsp:nvSpPr>
        <dsp:cNvPr id="0" name=""/>
        <dsp:cNvSpPr/>
      </dsp:nvSpPr>
      <dsp:spPr>
        <a:xfrm>
          <a:off x="677737" y="0"/>
          <a:ext cx="7681021" cy="4525962"/>
        </a:xfrm>
        <a:prstGeom prst="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EF33942F-8765-4CF0-AD6B-B36B491A5968}">
      <dsp:nvSpPr>
        <dsp:cNvPr id="0" name=""/>
        <dsp:cNvSpPr/>
      </dsp:nvSpPr>
      <dsp:spPr>
        <a:xfrm>
          <a:off x="544022" y="1786007"/>
          <a:ext cx="3845366" cy="95394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теоретический</a:t>
          </a:r>
          <a:endParaRPr lang="ru-RU" sz="2800" kern="1200" dirty="0"/>
        </a:p>
      </dsp:txBody>
      <dsp:txXfrm>
        <a:off x="590590" y="1832575"/>
        <a:ext cx="3752230" cy="860810"/>
      </dsp:txXfrm>
    </dsp:sp>
    <dsp:sp modelId="{BB2E2DB3-59CA-4DA9-A078-49DFE2BE9071}">
      <dsp:nvSpPr>
        <dsp:cNvPr id="0" name=""/>
        <dsp:cNvSpPr/>
      </dsp:nvSpPr>
      <dsp:spPr>
        <a:xfrm>
          <a:off x="4648835" y="1803849"/>
          <a:ext cx="3843637" cy="91826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55000" cap="flat" cmpd="thickThin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2870" tIns="102870" rIns="102870" bIns="102870" numCol="1" spcCol="1270" anchor="ctr" anchorCtr="0">
          <a:noAutofit/>
        </a:bodyPr>
        <a:lstStyle/>
        <a:p>
          <a:pPr lvl="0" algn="ctr" defTabSz="1200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700" kern="1200" dirty="0" smtClean="0"/>
            <a:t>экспериментальный</a:t>
          </a:r>
          <a:endParaRPr lang="ru-RU" sz="2700" kern="1200" dirty="0"/>
        </a:p>
      </dsp:txBody>
      <dsp:txXfrm>
        <a:off x="4693661" y="1848675"/>
        <a:ext cx="3753985" cy="82861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25.05.2018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vsevteme.ru/network/2209" TargetMode="External"/><Relationship Id="rId4" Type="http://schemas.openxmlformats.org/officeDocument/2006/relationships/image" Target="../media/image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niic.nsc.ru/education/problem-book/" TargetMode="External"/><Relationship Id="rId2" Type="http://schemas.openxmlformats.org/officeDocument/2006/relationships/hyperlink" Target="http://www.rosolymp.ru/index.php?option=com_participant&amp;action=task&amp;Itemid=6789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olimpiada.ru/" TargetMode="External"/><Relationship Id="rId4" Type="http://schemas.openxmlformats.org/officeDocument/2006/relationships/hyperlink" Target="http://www.chem.msu.ru/rus/olimp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mailto:buharovarf@ippk.ru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hem.msu.su/rus/olimpiad/russia/2018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&#1089;&#1087;&#1088;&#1072;&#1074;&#1086;&#1095;&#1085;&#1099;&#1077;%20&#1090;&#1072;&#1073;&#1083;&#1080;&#1094;&#1099;.ppt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Всероссийская олимпиада школьников по химии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63888" y="6093296"/>
            <a:ext cx="5468144" cy="576064"/>
          </a:xfrm>
        </p:spPr>
        <p:txBody>
          <a:bodyPr>
            <a:norm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</a:rPr>
              <a:t>Бухарова Р.Ф., ст. методист ЦОО ХК ИРО</a:t>
            </a:r>
            <a:endParaRPr lang="ru-RU" sz="2000" b="1" dirty="0">
              <a:solidFill>
                <a:schemeClr val="bg1"/>
              </a:solidFill>
            </a:endParaRPr>
          </a:p>
        </p:txBody>
      </p:sp>
      <p:pic>
        <p:nvPicPr>
          <p:cNvPr id="4" name="Picture 2" descr="C:\Users\Chebakovaaa\Documents\лого хк иро\лого 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13909"/>
            <a:ext cx="1019473" cy="1370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283968" y="414739"/>
            <a:ext cx="4572000" cy="1169987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400" b="1" kern="0" dirty="0">
                <a:solidFill>
                  <a:srgbClr val="9C525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КРАЕВОЕ ГОСУДАРСТВЕННОЕ БЮДЖЕТНОЕ</a:t>
            </a:r>
            <a:br>
              <a:rPr lang="ru-RU" sz="1400" b="1" kern="0" dirty="0">
                <a:solidFill>
                  <a:srgbClr val="9C525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kern="0" dirty="0">
                <a:solidFill>
                  <a:srgbClr val="9C525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ОБРАЗОВАТЕЛЬНОЕ УЧРЕЖДЕНИЕ</a:t>
            </a:r>
            <a:br>
              <a:rPr lang="ru-RU" sz="1400" b="1" kern="0" dirty="0">
                <a:solidFill>
                  <a:srgbClr val="9C525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kern="0" dirty="0">
                <a:solidFill>
                  <a:srgbClr val="9C525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ПРОФЕССИОНАЛЬНОГО  ОБРАЗОВАНИЯ </a:t>
            </a:r>
            <a:br>
              <a:rPr lang="ru-RU" sz="1400" b="1" kern="0" dirty="0">
                <a:solidFill>
                  <a:srgbClr val="9C525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b="1" kern="0" dirty="0">
                <a:solidFill>
                  <a:srgbClr val="9C5252">
                    <a:lumMod val="50000"/>
                  </a:srgb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«ХАБАРОВСКИЙ КРАЕВОЙ ИНСТИТУТ РАЗВИТИЯ ОБРАЗОВАНИЯ»</a:t>
            </a:r>
            <a:endParaRPr lang="ru-RU" kern="0" dirty="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350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0" y="1481328"/>
            <a:ext cx="9144000" cy="4827992"/>
          </a:xfrm>
        </p:spPr>
        <p:txBody>
          <a:bodyPr>
            <a:noAutofit/>
          </a:bodyPr>
          <a:lstStyle/>
          <a:p>
            <a:pPr marL="177800" indent="0">
              <a:spcBef>
                <a:spcPts val="1200"/>
              </a:spcBef>
              <a:buNone/>
            </a:pPr>
            <a:r>
              <a:rPr lang="ru-RU" sz="1800" dirty="0"/>
              <a:t>Оценивание </a:t>
            </a:r>
            <a:r>
              <a:rPr lang="ru-RU" sz="1800" dirty="0" smtClean="0"/>
              <a:t>проводится </a:t>
            </a:r>
            <a:r>
              <a:rPr lang="ru-RU" sz="1800" dirty="0"/>
              <a:t>согласно системе оценивания, разработанной </a:t>
            </a:r>
            <a:r>
              <a:rPr lang="ru-RU" sz="1800" dirty="0" smtClean="0"/>
              <a:t>предметной методической </a:t>
            </a:r>
            <a:r>
              <a:rPr lang="ru-RU" sz="1800" dirty="0"/>
              <a:t>комиссией </a:t>
            </a:r>
            <a:r>
              <a:rPr lang="ru-RU" sz="1800" dirty="0" smtClean="0"/>
              <a:t>. </a:t>
            </a:r>
          </a:p>
          <a:p>
            <a:pPr marL="177800" indent="0">
              <a:spcBef>
                <a:spcPts val="1200"/>
              </a:spcBef>
              <a:buNone/>
            </a:pPr>
            <a:r>
              <a:rPr lang="ru-RU" sz="1800" dirty="0" smtClean="0"/>
              <a:t>Важным условием </a:t>
            </a:r>
            <a:r>
              <a:rPr lang="ru-RU" sz="1800" dirty="0"/>
              <a:t>объективности проверки является то, что одна пара членов жюри проверяет одно </a:t>
            </a:r>
            <a:r>
              <a:rPr lang="ru-RU" sz="1800" dirty="0" smtClean="0"/>
              <a:t>и то </a:t>
            </a:r>
            <a:r>
              <a:rPr lang="ru-RU" sz="1800" dirty="0"/>
              <a:t>же задание.</a:t>
            </a:r>
          </a:p>
          <a:p>
            <a:pPr marL="177800" indent="0">
              <a:spcBef>
                <a:spcPts val="1200"/>
              </a:spcBef>
              <a:buNone/>
            </a:pPr>
            <a:r>
              <a:rPr lang="ru-RU" sz="1800" dirty="0" smtClean="0"/>
              <a:t>В </a:t>
            </a:r>
            <a:r>
              <a:rPr lang="ru-RU" sz="1800" dirty="0"/>
              <a:t>системе оценивания указан максимальный балл за тот или иной элемент решения.</a:t>
            </a:r>
          </a:p>
          <a:p>
            <a:pPr marL="177800" indent="0">
              <a:spcBef>
                <a:spcPts val="1200"/>
              </a:spcBef>
              <a:buNone/>
            </a:pPr>
            <a:r>
              <a:rPr lang="ru-RU" sz="1800" dirty="0"/>
              <a:t>При неполном или частично ошибочном ответе ставится меньшее число баллов. Если </a:t>
            </a:r>
            <a:r>
              <a:rPr lang="ru-RU" sz="1800" dirty="0" smtClean="0"/>
              <a:t>ответ неправильный</a:t>
            </a:r>
            <a:r>
              <a:rPr lang="ru-RU" sz="1800" dirty="0"/>
              <a:t>, то за элемент решения баллы не начисляются.</a:t>
            </a:r>
          </a:p>
          <a:p>
            <a:pPr marL="177800" indent="0">
              <a:spcBef>
                <a:spcPts val="1200"/>
              </a:spcBef>
              <a:buNone/>
            </a:pPr>
            <a:r>
              <a:rPr lang="ru-RU" sz="1800" dirty="0"/>
              <a:t>Баллы могут начисляться также за оригинальное решение. При этом </a:t>
            </a:r>
            <a:r>
              <a:rPr lang="ru-RU" sz="1800" dirty="0" smtClean="0"/>
              <a:t>нельзя превышать </a:t>
            </a:r>
            <a:r>
              <a:rPr lang="ru-RU" sz="1800" dirty="0"/>
              <a:t>максимальный балл за задание.</a:t>
            </a:r>
          </a:p>
          <a:p>
            <a:pPr marL="177800" indent="0">
              <a:spcBef>
                <a:spcPts val="1200"/>
              </a:spcBef>
              <a:buNone/>
            </a:pPr>
            <a:r>
              <a:rPr lang="ru-RU" sz="1800" dirty="0"/>
              <a:t>Общая оценка результата участника олимпиады является арифметической </a:t>
            </a:r>
            <a:r>
              <a:rPr lang="ru-RU" sz="1800" dirty="0" smtClean="0"/>
              <a:t>суммой всех </a:t>
            </a:r>
            <a:r>
              <a:rPr lang="ru-RU" sz="1800" dirty="0"/>
              <a:t>баллов, полученным им за задания всех туров олимпиады</a:t>
            </a:r>
            <a:r>
              <a:rPr lang="ru-RU" sz="1800" dirty="0" smtClean="0"/>
              <a:t>.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Методика оценивания выполненных олимпиадных заданий</a:t>
            </a:r>
          </a:p>
        </p:txBody>
      </p:sp>
    </p:spTree>
    <p:extLst>
      <p:ext uri="{BB962C8B-B14F-4D97-AF65-F5344CB8AC3E}">
        <p14:creationId xmlns:p14="http://schemas.microsoft.com/office/powerpoint/2010/main" val="849197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4784"/>
            <a:ext cx="8507288" cy="4522507"/>
          </a:xfrm>
        </p:spPr>
        <p:txBody>
          <a:bodyPr>
            <a:noAutofit/>
          </a:bodyPr>
          <a:lstStyle/>
          <a:p>
            <a:pPr marL="0" indent="355600">
              <a:spcBef>
                <a:spcPts val="1200"/>
              </a:spcBef>
              <a:buNone/>
            </a:pPr>
            <a:r>
              <a:rPr lang="ru-RU" sz="1800" dirty="0" smtClean="0"/>
              <a:t>Основная </a:t>
            </a:r>
            <a:r>
              <a:rPr lang="ru-RU" sz="1800" b="1" dirty="0"/>
              <a:t>цель разбора заданий </a:t>
            </a:r>
            <a:r>
              <a:rPr lang="ru-RU" sz="1800" dirty="0"/>
              <a:t>– объяснить участникам Олимпиады основные идеи решения каждого из предложенных заданий на турах (конкурсах), возможные способы выполнения заданий, а также продемонстрировать их применение на конкретном задании</a:t>
            </a:r>
            <a:r>
              <a:rPr lang="ru-RU" sz="1800" dirty="0" smtClean="0"/>
              <a:t>. </a:t>
            </a:r>
          </a:p>
          <a:p>
            <a:pPr marL="0" indent="355600">
              <a:spcBef>
                <a:spcPts val="1200"/>
              </a:spcBef>
              <a:buNone/>
            </a:pPr>
            <a:r>
              <a:rPr lang="ru-RU" sz="1800" dirty="0" smtClean="0"/>
              <a:t>Основная </a:t>
            </a:r>
            <a:r>
              <a:rPr lang="ru-RU" sz="1800" b="1" dirty="0"/>
              <a:t>цель показа работ </a:t>
            </a:r>
            <a:r>
              <a:rPr lang="ru-RU" sz="1800" dirty="0"/>
              <a:t>– ознакомить участников с результатами выполнения их работ, снять возникающие вопросы.</a:t>
            </a:r>
          </a:p>
          <a:p>
            <a:pPr marL="0" indent="355600">
              <a:spcBef>
                <a:spcPts val="1200"/>
              </a:spcBef>
              <a:buNone/>
            </a:pPr>
            <a:r>
              <a:rPr lang="ru-RU" sz="1800" dirty="0" smtClean="0"/>
              <a:t>Разбор </a:t>
            </a:r>
            <a:r>
              <a:rPr lang="ru-RU" sz="1800" dirty="0"/>
              <a:t>задач и показ работ может быть объединен.</a:t>
            </a:r>
          </a:p>
          <a:p>
            <a:pPr marL="0" indent="355600">
              <a:spcBef>
                <a:spcPts val="1200"/>
              </a:spcBef>
              <a:buNone/>
            </a:pPr>
            <a:r>
              <a:rPr lang="ru-RU" sz="1800" dirty="0" smtClean="0"/>
              <a:t>В </a:t>
            </a:r>
            <a:r>
              <a:rPr lang="ru-RU" sz="1800" dirty="0"/>
              <a:t>ходе разбора заданий представляются наиболее удачные варианты выполнения олимпиадных заданий, анализируются типичные ошибки, допущенные участниками Олимпиады</a:t>
            </a:r>
            <a:r>
              <a:rPr lang="ru-RU" sz="1800" dirty="0" smtClean="0"/>
              <a:t>.</a:t>
            </a:r>
            <a:endParaRPr lang="ru-RU" sz="18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/>
          </a:bodyPr>
          <a:lstStyle/>
          <a:p>
            <a:r>
              <a:rPr lang="ru-RU" sz="2800" i="1" dirty="0">
                <a:effectLst/>
              </a:rPr>
              <a:t>Процедура разбора заданий и показа </a:t>
            </a:r>
            <a:r>
              <a:rPr lang="ru-RU" sz="2800" i="1" dirty="0" smtClean="0">
                <a:effectLst/>
              </a:rPr>
              <a:t>работ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755576" y="5085184"/>
            <a:ext cx="799288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По </a:t>
            </a:r>
            <a:r>
              <a:rPr lang="ru-RU" b="1" dirty="0"/>
              <a:t>окончании тура каждому участнику </a:t>
            </a:r>
            <a:r>
              <a:rPr lang="ru-RU" b="1" dirty="0" smtClean="0"/>
              <a:t>следует раздать </a:t>
            </a:r>
            <a:r>
              <a:rPr lang="ru-RU" b="1" dirty="0"/>
              <a:t>решения</a:t>
            </a:r>
            <a:r>
              <a:rPr lang="ru-RU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072760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916832"/>
            <a:ext cx="8229600" cy="4090459"/>
          </a:xfrm>
        </p:spPr>
        <p:txBody>
          <a:bodyPr/>
          <a:lstStyle/>
          <a:p>
            <a:pPr>
              <a:spcBef>
                <a:spcPts val="1200"/>
              </a:spcBef>
            </a:pPr>
            <a:r>
              <a:rPr lang="ru-RU" dirty="0"/>
              <a:t>Для проведения </a:t>
            </a:r>
            <a:r>
              <a:rPr lang="ru-RU" dirty="0" smtClean="0"/>
              <a:t>туров </a:t>
            </a:r>
            <a:r>
              <a:rPr lang="ru-RU" dirty="0"/>
              <a:t>необходимы тетради, ручки, калькуляторы.</a:t>
            </a:r>
          </a:p>
          <a:p>
            <a:pPr>
              <a:spcBef>
                <a:spcPts val="1200"/>
              </a:spcBef>
            </a:pPr>
            <a:r>
              <a:rPr lang="ru-RU" dirty="0" smtClean="0"/>
              <a:t>Для </a:t>
            </a:r>
            <a:r>
              <a:rPr lang="ru-RU" dirty="0"/>
              <a:t>проведения экспериментального тура достаточно реактивов и оборудования, которыми укомплектована каждая школа</a:t>
            </a:r>
            <a:r>
              <a:rPr lang="ru-RU" dirty="0" smtClean="0"/>
              <a:t>.</a:t>
            </a:r>
          </a:p>
          <a:p>
            <a:pPr>
              <a:spcBef>
                <a:spcPts val="1200"/>
              </a:spcBef>
            </a:pPr>
            <a:r>
              <a:rPr lang="ru-RU" dirty="0" smtClean="0"/>
              <a:t>Перечень оборудования </a:t>
            </a:r>
            <a:r>
              <a:rPr lang="ru-RU" dirty="0" smtClean="0"/>
              <a:t>для </a:t>
            </a:r>
            <a:r>
              <a:rPr lang="ru-RU" dirty="0"/>
              <a:t>проведения экспериментального тура </a:t>
            </a:r>
            <a:r>
              <a:rPr lang="ru-RU" dirty="0" smtClean="0"/>
              <a:t>предоставляется </a:t>
            </a:r>
            <a:r>
              <a:rPr lang="ru-RU" dirty="0" smtClean="0"/>
              <a:t>заблаговременно</a:t>
            </a:r>
            <a:r>
              <a:rPr lang="ru-RU" dirty="0" smtClean="0"/>
              <a:t>. </a:t>
            </a:r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260648"/>
            <a:ext cx="8733656" cy="1143000"/>
          </a:xfrm>
        </p:spPr>
        <p:txBody>
          <a:bodyPr>
            <a:noAutofit/>
          </a:bodyPr>
          <a:lstStyle/>
          <a:p>
            <a:pPr algn="ctr"/>
            <a:r>
              <a:rPr lang="ru-RU" sz="3200" dirty="0" smtClean="0"/>
              <a:t>Материально-техническое обеспечение </a:t>
            </a:r>
            <a:r>
              <a:rPr lang="ru-RU" sz="3200" dirty="0" smtClean="0"/>
              <a:t>Олимпиады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440032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57200" y="1481329"/>
            <a:ext cx="8229600" cy="3027792"/>
          </a:xfrm>
        </p:spPr>
        <p:txBody>
          <a:bodyPr/>
          <a:lstStyle/>
          <a:p>
            <a:r>
              <a:rPr lang="ru-RU" dirty="0" smtClean="0"/>
              <a:t>через </a:t>
            </a:r>
            <a:r>
              <a:rPr lang="ru-RU" dirty="0"/>
              <a:t>сайт образовательного учреждения, социальные сети и другие средства информационно-коммуникационных технологий, </a:t>
            </a:r>
            <a:endParaRPr lang="ru-RU" dirty="0" smtClean="0"/>
          </a:p>
          <a:p>
            <a:r>
              <a:rPr lang="ru-RU" dirty="0" smtClean="0"/>
              <a:t>методические </a:t>
            </a:r>
            <a:r>
              <a:rPr lang="ru-RU" dirty="0"/>
              <a:t>объединения учителей и преподавателей естественнонаучного цикла.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Информационная поддержка </a:t>
            </a:r>
          </a:p>
        </p:txBody>
      </p:sp>
    </p:spTree>
    <p:extLst>
      <p:ext uri="{BB962C8B-B14F-4D97-AF65-F5344CB8AC3E}">
        <p14:creationId xmlns:p14="http://schemas.microsoft.com/office/powerpoint/2010/main" val="191357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772816"/>
            <a:ext cx="8229600" cy="4234475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Порядок </a:t>
            </a:r>
            <a:r>
              <a:rPr lang="ru-RU" sz="2400" dirty="0"/>
              <a:t>проведения Всероссийской олимпиады </a:t>
            </a:r>
            <a:r>
              <a:rPr lang="ru-RU" sz="2400" dirty="0" smtClean="0"/>
              <a:t>школьников </a:t>
            </a:r>
            <a:r>
              <a:rPr lang="ru-RU" sz="2400" dirty="0"/>
              <a:t>(</a:t>
            </a:r>
            <a:r>
              <a:rPr lang="ru-RU" sz="2400" dirty="0" smtClean="0"/>
              <a:t>приказы МОиН </a:t>
            </a:r>
            <a:r>
              <a:rPr lang="ru-RU" sz="2400" dirty="0"/>
              <a:t>РФ  </a:t>
            </a:r>
            <a:r>
              <a:rPr lang="ru-RU" sz="2400" dirty="0" smtClean="0"/>
              <a:t>№1252 от 18.11.2013 г. и №1435 от 17.11.2016 </a:t>
            </a:r>
            <a:r>
              <a:rPr lang="ru-RU" sz="2400" dirty="0"/>
              <a:t>г. </a:t>
            </a:r>
            <a:r>
              <a:rPr lang="ru-RU" sz="2400" dirty="0" smtClean="0"/>
              <a:t>) </a:t>
            </a:r>
          </a:p>
          <a:p>
            <a:r>
              <a:rPr lang="ru-RU" sz="2400" dirty="0" smtClean="0"/>
              <a:t>Методические рекомендации по проведению школьного и муниципального этапов Всероссийской олимпиады школьников по химии В 2017/2018 учебном году (</a:t>
            </a:r>
            <a:r>
              <a:rPr lang="ru-RU" sz="2400" dirty="0"/>
              <a:t>Архангельская О.В., Емельянов В.А., Долженко В.Д., Тюльков И.А., Лунин В.В.</a:t>
            </a:r>
            <a:r>
              <a:rPr lang="ru-RU" sz="2400" dirty="0" smtClean="0"/>
              <a:t>)</a:t>
            </a:r>
            <a:endParaRPr lang="ru-RU" sz="24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435280" cy="1143000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Нормативно-правовое </a:t>
            </a:r>
            <a:r>
              <a:rPr lang="ru-RU" sz="3200" dirty="0" smtClean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обеспечение Олимпиады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802723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1196752"/>
            <a:ext cx="8640960" cy="2376264"/>
          </a:xfrm>
        </p:spPr>
        <p:txBody>
          <a:bodyPr>
            <a:normAutofit lnSpcReduction="10000"/>
          </a:bodyPr>
          <a:lstStyle/>
          <a:p>
            <a:r>
              <a:rPr lang="ru-RU" sz="2000" dirty="0" smtClean="0"/>
              <a:t>программа </a:t>
            </a:r>
            <a:r>
              <a:rPr lang="ru-RU" sz="2000" dirty="0"/>
              <a:t>по неорганической химии;</a:t>
            </a:r>
          </a:p>
          <a:p>
            <a:r>
              <a:rPr lang="ru-RU" sz="2000" dirty="0"/>
              <a:t>программа по физической химии;</a:t>
            </a:r>
          </a:p>
          <a:p>
            <a:r>
              <a:rPr lang="ru-RU" sz="2000" dirty="0"/>
              <a:t>программа по аналитической химии;</a:t>
            </a:r>
          </a:p>
          <a:p>
            <a:r>
              <a:rPr lang="ru-RU" sz="2000" dirty="0"/>
              <a:t>программа по органической химии для 10 и 11 классов;</a:t>
            </a:r>
          </a:p>
          <a:p>
            <a:r>
              <a:rPr lang="ru-RU" sz="2000" dirty="0"/>
              <a:t>программа по органической химии для 9 класса;</a:t>
            </a:r>
          </a:p>
          <a:p>
            <a:r>
              <a:rPr lang="ru-RU" sz="2000" dirty="0"/>
              <a:t>программа по биохимии;</a:t>
            </a:r>
          </a:p>
          <a:p>
            <a:r>
              <a:rPr lang="ru-RU" sz="2000" dirty="0"/>
              <a:t>программа практического тура</a:t>
            </a:r>
            <a:r>
              <a:rPr lang="ru-RU" sz="2000" dirty="0" smtClean="0"/>
              <a:t>.</a:t>
            </a:r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44775" y="116632"/>
            <a:ext cx="8229600" cy="93610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Примерная программа содержания Всероссийской олимпиады </a:t>
            </a:r>
            <a:r>
              <a:rPr lang="ru-RU" sz="2400" dirty="0"/>
              <a:t>школьников </a:t>
            </a:r>
            <a:r>
              <a:rPr lang="ru-RU" sz="2400" dirty="0" smtClean="0"/>
              <a:t>по химии</a:t>
            </a:r>
            <a:endParaRPr lang="ru-RU" sz="24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5336" y="3243847"/>
            <a:ext cx="4680336" cy="35888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87704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08087"/>
            <a:ext cx="8568952" cy="6317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855" y="208087"/>
            <a:ext cx="9077145" cy="631725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4716016" y="110026"/>
            <a:ext cx="4320480" cy="669426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/>
              <a:t>Всероссийская олимпиада школьников по химии в 2006 году/ В.В, Лунин, О.В. Архангельская, И.А. Тюльков; наун. Ред. Э.М. Никитин. – М.: АПКиППРО, 2006. – 144 с.</a:t>
            </a:r>
            <a:endParaRPr lang="ru-RU" sz="2400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278" y="110026"/>
            <a:ext cx="4508149" cy="6694262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299124" y="5661248"/>
            <a:ext cx="42246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5"/>
              </a:rPr>
              <a:t>http://</a:t>
            </a:r>
            <a:r>
              <a:rPr lang="en-US" dirty="0" smtClean="0">
                <a:hlinkClick r:id="rId5"/>
              </a:rPr>
              <a:t>vsevteme.ru/network/2209</a:t>
            </a:r>
            <a:r>
              <a:rPr lang="ru-RU" dirty="0" smtClean="0"/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16227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 marL="109728" indent="0">
              <a:buNone/>
            </a:pPr>
            <a:r>
              <a:rPr lang="ru-RU" dirty="0"/>
              <a:t>1. Архив задач и решений Регионального и Заключительного этапа </a:t>
            </a:r>
            <a:r>
              <a:rPr lang="ru-RU" dirty="0" smtClean="0"/>
              <a:t>Всероссийской олимпиады </a:t>
            </a:r>
            <a:r>
              <a:rPr lang="ru-RU" dirty="0"/>
              <a:t>на Портале Всероссийской олимпиады школьников. Химия –</a:t>
            </a:r>
          </a:p>
          <a:p>
            <a:pPr marL="109728" indent="0">
              <a:buNone/>
            </a:pPr>
            <a:r>
              <a:rPr lang="ru-RU" dirty="0">
                <a:hlinkClick r:id="rId2"/>
              </a:rPr>
              <a:t>http://</a:t>
            </a:r>
            <a:r>
              <a:rPr lang="ru-RU" dirty="0" smtClean="0">
                <a:hlinkClick r:id="rId2"/>
              </a:rPr>
              <a:t>www.rosolymp.ru/index.php?option=com_participant&amp;action=task&amp;Itemid=6789</a:t>
            </a:r>
            <a:r>
              <a:rPr lang="ru-RU" dirty="0" smtClean="0"/>
              <a:t> 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2. Электронный практикум для подготовки к олимпиадам (авторы Емельянов В.А</a:t>
            </a:r>
            <a:r>
              <a:rPr lang="ru-RU" dirty="0" smtClean="0"/>
              <a:t>., Ильин </a:t>
            </a:r>
            <a:r>
              <a:rPr lang="ru-RU" dirty="0"/>
              <a:t>М.А., Коваленко К.А.) – </a:t>
            </a:r>
            <a:r>
              <a:rPr lang="ru-RU" dirty="0">
                <a:hlinkClick r:id="rId3"/>
              </a:rPr>
              <a:t>http://www.niic.nsc.ru/education/problem-book</a:t>
            </a:r>
            <a:r>
              <a:rPr lang="ru-RU" dirty="0" smtClean="0">
                <a:hlinkClick r:id="rId3"/>
              </a:rPr>
              <a:t>/</a:t>
            </a:r>
            <a:r>
              <a:rPr lang="ru-RU" dirty="0" smtClean="0"/>
              <a:t> 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3. Раздел «Школьные олимпиады по химии» портала “</a:t>
            </a:r>
            <a:r>
              <a:rPr lang="ru-RU" dirty="0" err="1"/>
              <a:t>ChemNet</a:t>
            </a:r>
            <a:r>
              <a:rPr lang="ru-RU" dirty="0"/>
              <a:t>” </a:t>
            </a:r>
            <a:r>
              <a:rPr lang="ru-RU" dirty="0" smtClean="0"/>
              <a:t>– </a:t>
            </a:r>
            <a:r>
              <a:rPr lang="ru-RU" dirty="0" smtClean="0">
                <a:hlinkClick r:id="rId4"/>
              </a:rPr>
              <a:t>http</a:t>
            </a:r>
            <a:r>
              <a:rPr lang="ru-RU" dirty="0">
                <a:hlinkClick r:id="rId4"/>
              </a:rPr>
              <a:t>://www.chem.msu.ru/rus/olimp</a:t>
            </a:r>
            <a:r>
              <a:rPr lang="ru-RU" dirty="0" smtClean="0">
                <a:hlinkClick r:id="rId4"/>
              </a:rPr>
              <a:t>/</a:t>
            </a:r>
            <a:r>
              <a:rPr lang="ru-RU" dirty="0" smtClean="0"/>
              <a:t> 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4. Электронная библиотека учебных материалов по химии </a:t>
            </a:r>
            <a:r>
              <a:rPr lang="ru-RU" dirty="0" smtClean="0"/>
              <a:t>портала “</a:t>
            </a:r>
            <a:r>
              <a:rPr lang="ru-RU" dirty="0" err="1"/>
              <a:t>ChemNet”http</a:t>
            </a:r>
            <a:r>
              <a:rPr lang="ru-RU" dirty="0"/>
              <a:t>://www.chem.msu.ru/rus/elibrary</a:t>
            </a:r>
            <a:r>
              <a:rPr lang="ru-RU" dirty="0" smtClean="0"/>
              <a:t>/ </a:t>
            </a:r>
            <a:endParaRPr lang="ru-RU" dirty="0"/>
          </a:p>
          <a:p>
            <a:pPr marL="109728" indent="0">
              <a:buNone/>
            </a:pPr>
            <a:r>
              <a:rPr lang="ru-RU" dirty="0"/>
              <a:t>5. Архив задач на портале «Олимпиады для школьников» – </a:t>
            </a:r>
            <a:r>
              <a:rPr lang="ru-RU" dirty="0">
                <a:hlinkClick r:id="rId5"/>
              </a:rPr>
              <a:t>https://olimpiada.ru</a:t>
            </a:r>
            <a:r>
              <a:rPr lang="ru-RU" dirty="0" smtClean="0">
                <a:hlinkClick r:id="rId5"/>
              </a:rPr>
              <a:t>/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/>
              <a:t>ИНТЕРНЕТ-РЕСУРСЫ: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4496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Заголовок 1"/>
          <p:cNvSpPr>
            <a:spLocks noGrp="1"/>
          </p:cNvSpPr>
          <p:nvPr>
            <p:ph type="title"/>
          </p:nvPr>
        </p:nvSpPr>
        <p:spPr>
          <a:xfrm>
            <a:off x="357188" y="332657"/>
            <a:ext cx="8329612" cy="1728192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2800" b="1" i="1" dirty="0" smtClean="0"/>
              <a:t/>
            </a:r>
            <a:br>
              <a:rPr lang="ru-RU" sz="2800" b="1" i="1" dirty="0" smtClean="0"/>
            </a:br>
            <a:r>
              <a:rPr lang="ru-RU" sz="4000" b="1" i="1" dirty="0" smtClean="0"/>
              <a:t>Спасибо за внимание!</a:t>
            </a:r>
            <a:br>
              <a:rPr lang="ru-RU" sz="4000" b="1" i="1" dirty="0" smtClean="0"/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Бухарова Раиса Федоровна</a:t>
            </a:r>
            <a:b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  <a:t>E-mail</a:t>
            </a: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: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  <a:hlinkClick r:id="rId2"/>
              </a:rPr>
              <a:t>buharovarf@ippk.ru</a:t>
            </a:r>
            <a: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  <a:t> </a:t>
            </a:r>
            <a:br>
              <a:rPr lang="en-US" sz="2800" i="1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2800" i="1" dirty="0" smtClean="0">
                <a:solidFill>
                  <a:schemeClr val="tx2">
                    <a:lumMod val="75000"/>
                  </a:schemeClr>
                </a:solidFill>
              </a:rPr>
              <a:t>р.т. (4212)56-01-16 </a:t>
            </a:r>
            <a:r>
              <a:rPr lang="ru-RU" sz="2800" i="1" dirty="0" smtClean="0"/>
              <a:t/>
            </a:r>
            <a:br>
              <a:rPr lang="ru-RU" sz="2800" i="1" dirty="0" smtClean="0"/>
            </a:br>
            <a:r>
              <a:rPr lang="ru-RU" sz="2800" i="1" dirty="0" smtClean="0"/>
              <a:t/>
            </a:r>
            <a:br>
              <a:rPr lang="ru-RU" sz="2800" i="1" dirty="0" smtClean="0"/>
            </a:br>
            <a:endParaRPr lang="ru-RU" b="1" i="1" dirty="0" smtClean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852936"/>
            <a:ext cx="5171483" cy="3312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523741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6820176" cy="4525963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2000" u="sng" dirty="0">
                <a:solidFill>
                  <a:srgbClr val="0000FF"/>
                </a:solidFill>
                <a:latin typeface="Times New Roman"/>
                <a:ea typeface="Times New Roman"/>
                <a:hlinkClick r:id="rId3"/>
              </a:rPr>
              <a:t>http://www.chem.msu.su/rus/olimpiad/russia/2018</a:t>
            </a:r>
            <a:r>
              <a:rPr lang="ru-RU" sz="2000" dirty="0">
                <a:latin typeface="Times New Roman"/>
                <a:ea typeface="Times New Roman"/>
              </a:rPr>
              <a:t>  </a:t>
            </a:r>
            <a:br>
              <a:rPr lang="ru-RU" sz="2000" dirty="0">
                <a:latin typeface="Times New Roman"/>
                <a:ea typeface="Times New Roman"/>
              </a:rPr>
            </a:br>
            <a:endParaRPr lang="ru-RU" sz="2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228184" y="3025140"/>
            <a:ext cx="1041400" cy="4038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>
                <a:effectLst/>
                <a:latin typeface="Times New Roman"/>
                <a:ea typeface="Times New Roman"/>
              </a:rPr>
              <a:t>видеоролик</a:t>
            </a:r>
          </a:p>
        </p:txBody>
      </p:sp>
      <p:cxnSp>
        <p:nvCxnSpPr>
          <p:cNvPr id="6" name="Прямая со стрелкой 5"/>
          <p:cNvCxnSpPr/>
          <p:nvPr/>
        </p:nvCxnSpPr>
        <p:spPr>
          <a:xfrm flipH="1">
            <a:off x="5579849" y="3161944"/>
            <a:ext cx="648335" cy="201295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sp>
        <p:nvSpPr>
          <p:cNvPr id="7" name="Скругленный прямоугольник 6"/>
          <p:cNvSpPr/>
          <p:nvPr/>
        </p:nvSpPr>
        <p:spPr>
          <a:xfrm>
            <a:off x="5675734" y="4992823"/>
            <a:ext cx="1593850" cy="403860"/>
          </a:xfrm>
          <a:prstGeom prst="round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0"/>
              </a:spcAft>
            </a:pPr>
            <a:r>
              <a:rPr lang="ru-RU" sz="1200" dirty="0">
                <a:effectLst/>
                <a:latin typeface="Times New Roman"/>
                <a:ea typeface="Times New Roman"/>
              </a:rPr>
              <a:t>Задания и решения</a:t>
            </a:r>
          </a:p>
        </p:txBody>
      </p:sp>
      <p:cxnSp>
        <p:nvCxnSpPr>
          <p:cNvPr id="8" name="Прямая со стрелкой 7"/>
          <p:cNvCxnSpPr/>
          <p:nvPr/>
        </p:nvCxnSpPr>
        <p:spPr>
          <a:xfrm flipH="1">
            <a:off x="5069944" y="5215716"/>
            <a:ext cx="605790" cy="0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5"/>
          </a:lnRef>
          <a:fillRef idx="0">
            <a:schemeClr val="accent5"/>
          </a:fillRef>
          <a:effectRef idx="0">
            <a:schemeClr val="accent5"/>
          </a:effectRef>
          <a:fontRef idx="minor">
            <a:schemeClr val="tx1"/>
          </a:fontRef>
        </p:style>
      </p:cxnSp>
      <p:cxnSp>
        <p:nvCxnSpPr>
          <p:cNvPr id="9" name="Прямая со стрелкой 8"/>
          <p:cNvCxnSpPr>
            <a:stCxn id="7" idx="1"/>
          </p:cNvCxnSpPr>
          <p:nvPr/>
        </p:nvCxnSpPr>
        <p:spPr>
          <a:xfrm flipH="1">
            <a:off x="5214406" y="5194753"/>
            <a:ext cx="461328" cy="366299"/>
          </a:xfrm>
          <a:prstGeom prst="straightConnector1">
            <a:avLst/>
          </a:prstGeom>
          <a:ln w="28575">
            <a:solidFill>
              <a:srgbClr val="00B0F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54682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Школьный этап (5-11 классы)</a:t>
            </a:r>
          </a:p>
          <a:p>
            <a:r>
              <a:rPr lang="ru-RU" dirty="0" smtClean="0"/>
              <a:t>Муниципальный этап (7-11 классы)</a:t>
            </a:r>
          </a:p>
          <a:p>
            <a:r>
              <a:rPr lang="ru-RU" dirty="0" smtClean="0"/>
              <a:t>Региональный этап         </a:t>
            </a:r>
          </a:p>
          <a:p>
            <a:r>
              <a:rPr lang="ru-RU" dirty="0" smtClean="0"/>
              <a:t>Заключительный этап  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Этапы Олимпиады</a:t>
            </a:r>
            <a:endParaRPr lang="ru-RU" dirty="0"/>
          </a:p>
        </p:txBody>
      </p:sp>
      <p:sp>
        <p:nvSpPr>
          <p:cNvPr id="4" name="Правая фигурная скобка 3"/>
          <p:cNvSpPr/>
          <p:nvPr/>
        </p:nvSpPr>
        <p:spPr>
          <a:xfrm>
            <a:off x="4644008" y="2492895"/>
            <a:ext cx="216024" cy="720080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4841076" y="2599020"/>
            <a:ext cx="288032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700" dirty="0" smtClean="0"/>
              <a:t>(9-11 классы)</a:t>
            </a:r>
            <a:endParaRPr lang="ru-RU" sz="2700" dirty="0"/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6156177" y="925735"/>
            <a:ext cx="1368152" cy="744649"/>
          </a:xfrm>
          <a:prstGeom prst="wedgeRoundRectCallout">
            <a:avLst>
              <a:gd name="adj1" fmla="val -46132"/>
              <a:gd name="adj2" fmla="val 7044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5-6, 7-8,</a:t>
            </a:r>
          </a:p>
          <a:p>
            <a:pPr algn="ctr"/>
            <a:r>
              <a:rPr lang="ru-RU" dirty="0" smtClean="0"/>
              <a:t>9, 10,11</a:t>
            </a:r>
            <a:endParaRPr lang="ru-RU" dirty="0"/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7073324" y="1556792"/>
            <a:ext cx="1296144" cy="735250"/>
          </a:xfrm>
          <a:prstGeom prst="wedgeRoundRectCallout">
            <a:avLst>
              <a:gd name="adj1" fmla="val -46132"/>
              <a:gd name="adj2" fmla="val 7044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7-8, 9, 10,11</a:t>
            </a:r>
            <a:endParaRPr lang="ru-RU" dirty="0"/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7757400" y="2246564"/>
            <a:ext cx="1224135" cy="704911"/>
          </a:xfrm>
          <a:prstGeom prst="wedgeRoundRectCallout">
            <a:avLst>
              <a:gd name="adj1" fmla="val -46132"/>
              <a:gd name="adj2" fmla="val 7044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9, 10,11</a:t>
            </a:r>
            <a:endParaRPr lang="ru-RU" dirty="0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899592" y="1924417"/>
            <a:ext cx="2664296" cy="0"/>
          </a:xfrm>
          <a:prstGeom prst="line">
            <a:avLst/>
          </a:prstGeom>
          <a:ln w="38100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Скругленная прямоугольная выноска 11"/>
          <p:cNvSpPr/>
          <p:nvPr/>
        </p:nvSpPr>
        <p:spPr>
          <a:xfrm>
            <a:off x="297002" y="1988840"/>
            <a:ext cx="8694011" cy="2160240"/>
          </a:xfrm>
          <a:prstGeom prst="wedgeRoundRectCallout">
            <a:avLst>
              <a:gd name="adj1" fmla="val -42229"/>
              <a:gd name="adj2" fmla="val -4298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sz="2400" dirty="0" smtClean="0"/>
              <a:t>Апробация новой </a:t>
            </a:r>
            <a:r>
              <a:rPr lang="ru-RU" sz="2400" dirty="0"/>
              <a:t>модели проведения школьного этапа: </a:t>
            </a:r>
            <a:endParaRPr lang="ru-RU" sz="24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/>
              <a:t>единые </a:t>
            </a:r>
            <a:r>
              <a:rPr lang="ru-RU" sz="2400" dirty="0"/>
              <a:t>задания, разработанные региональной предметно-методической комиссией;  </a:t>
            </a:r>
            <a:endParaRPr lang="ru-RU" sz="2400" dirty="0" smtClean="0"/>
          </a:p>
          <a:p>
            <a:pPr marL="285750" indent="-285750">
              <a:buFont typeface="Wingdings" panose="05000000000000000000" pitchFamily="2" charset="2"/>
              <a:buChar char="ü"/>
            </a:pPr>
            <a:r>
              <a:rPr lang="ru-RU" sz="2400" dirty="0" smtClean="0"/>
              <a:t>2 </a:t>
            </a:r>
            <a:r>
              <a:rPr lang="ru-RU" sz="2400" dirty="0"/>
              <a:t>тура в один </a:t>
            </a:r>
            <a:r>
              <a:rPr lang="ru-RU" sz="2400" dirty="0" smtClean="0"/>
              <a:t>день.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893424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29627024"/>
              </p:ext>
            </p:extLst>
          </p:nvPr>
        </p:nvGraphicFramePr>
        <p:xfrm>
          <a:off x="107504" y="1481138"/>
          <a:ext cx="9036496" cy="45259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Туры проведения Олимпиады</a:t>
            </a:r>
            <a:endParaRPr lang="ru-RU" dirty="0"/>
          </a:p>
        </p:txBody>
      </p:sp>
      <p:sp>
        <p:nvSpPr>
          <p:cNvPr id="2" name="Стрелка вниз 1"/>
          <p:cNvSpPr/>
          <p:nvPr/>
        </p:nvSpPr>
        <p:spPr>
          <a:xfrm>
            <a:off x="1907704" y="1772816"/>
            <a:ext cx="1236433" cy="1186301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4</a:t>
            </a:r>
            <a:endParaRPr lang="ru-RU" sz="3600" dirty="0"/>
          </a:p>
        </p:txBody>
      </p:sp>
      <p:sp>
        <p:nvSpPr>
          <p:cNvPr id="6" name="Стрелка вниз 5"/>
          <p:cNvSpPr/>
          <p:nvPr/>
        </p:nvSpPr>
        <p:spPr>
          <a:xfrm>
            <a:off x="5652120" y="1772815"/>
            <a:ext cx="1236433" cy="1186301"/>
          </a:xfrm>
          <a:prstGeom prst="down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/>
              <a:t>2</a:t>
            </a:r>
            <a:endParaRPr lang="ru-RU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107504" y="5229200"/>
            <a:ext cx="90364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Участники Олимпиады допускаются до всех туров.  </a:t>
            </a:r>
          </a:p>
          <a:p>
            <a:pPr algn="ctr"/>
            <a:r>
              <a:rPr lang="ru-RU" dirty="0" smtClean="0"/>
              <a:t>Промежуточные результаты не могут служить основанием для отстранения от участия в Олимпиаде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7424337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animBg="1"/>
      <p:bldP spid="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908720"/>
            <a:ext cx="8229600" cy="5328592"/>
          </a:xfrm>
        </p:spPr>
        <p:txBody>
          <a:bodyPr>
            <a:noAutofit/>
          </a:bodyPr>
          <a:lstStyle/>
          <a:p>
            <a:pPr lvl="0">
              <a:spcBef>
                <a:spcPts val="1200"/>
              </a:spcBef>
            </a:pPr>
            <a:r>
              <a:rPr lang="ru-RU" sz="2000" dirty="0"/>
              <a:t>Задания каждого из комплектов составлены в одном варианте, поэтому участники должны сидеть по одному за столом (партой).</a:t>
            </a:r>
          </a:p>
          <a:p>
            <a:pPr lvl="0">
              <a:spcBef>
                <a:spcPts val="1200"/>
              </a:spcBef>
            </a:pPr>
            <a:r>
              <a:rPr lang="ru-RU" sz="2000" dirty="0"/>
              <a:t>Вместе с заданиями каждый участник получает необходимую </a:t>
            </a:r>
            <a:r>
              <a:rPr lang="ru-RU" sz="2000" dirty="0">
                <a:hlinkClick r:id="rId2" action="ppaction://hlinkpres?slideindex=1&amp;slidetitle="/>
              </a:rPr>
              <a:t>справочную информацию </a:t>
            </a:r>
            <a:r>
              <a:rPr lang="ru-RU" sz="2000" dirty="0"/>
              <a:t>для их </a:t>
            </a:r>
            <a:r>
              <a:rPr lang="ru-RU" sz="2000" dirty="0" smtClean="0"/>
              <a:t>выполнения.</a:t>
            </a:r>
            <a:endParaRPr lang="ru-RU" sz="2000" dirty="0"/>
          </a:p>
          <a:p>
            <a:pPr lvl="0">
              <a:spcBef>
                <a:spcPts val="1200"/>
              </a:spcBef>
            </a:pPr>
            <a:r>
              <a:rPr lang="ru-RU" sz="2000" dirty="0"/>
              <a:t>Во время проведения олимпиады участник может выходить из аудитории. При этом работа в обязательном порядке остается в аудитории. На ее обложке делается пометка о времени выхода и возвращения учащегося.</a:t>
            </a:r>
          </a:p>
          <a:p>
            <a:pPr>
              <a:spcBef>
                <a:spcPts val="1200"/>
              </a:spcBef>
            </a:pPr>
            <a:r>
              <a:rPr lang="ru-RU" sz="2000" b="1" dirty="0" smtClean="0"/>
              <a:t>По окончании тура каждый участник получает  решение.</a:t>
            </a:r>
          </a:p>
          <a:p>
            <a:pPr>
              <a:spcBef>
                <a:spcPts val="1200"/>
              </a:spcBef>
            </a:pPr>
            <a:r>
              <a:rPr lang="ru-RU" sz="2000" b="1" dirty="0" smtClean="0"/>
              <a:t>В </a:t>
            </a:r>
            <a:r>
              <a:rPr lang="ru-RU" sz="2000" b="1" dirty="0"/>
              <a:t>аудиторию категорически не разрешается брать бумагу, справочные материалы, средства сотовой связи.</a:t>
            </a:r>
            <a:endParaRPr lang="ru-RU" sz="2000" dirty="0"/>
          </a:p>
          <a:p>
            <a:endParaRPr lang="ru-RU" sz="20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51520" y="188640"/>
            <a:ext cx="8229600" cy="720080"/>
          </a:xfrm>
        </p:spPr>
        <p:txBody>
          <a:bodyPr/>
          <a:lstStyle/>
          <a:p>
            <a:r>
              <a:rPr lang="ru-RU" dirty="0" smtClean="0"/>
              <a:t>I. </a:t>
            </a:r>
            <a:r>
              <a:rPr lang="ru-RU" dirty="0" smtClean="0">
                <a:effectLst/>
              </a:rPr>
              <a:t>Теоретический </a:t>
            </a:r>
            <a:r>
              <a:rPr lang="ru-RU" dirty="0">
                <a:effectLst/>
              </a:rPr>
              <a:t>тур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62459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spcBef>
                <a:spcPts val="1200"/>
              </a:spcBef>
            </a:pPr>
            <a:r>
              <a:rPr lang="ru-RU" b="1" dirty="0"/>
              <a:t>Олимпиадная задача от задачи повышенного уровня сложности отличается</a:t>
            </a:r>
            <a:r>
              <a:rPr lang="ru-RU" dirty="0"/>
              <a:t> содержанием. </a:t>
            </a:r>
          </a:p>
          <a:p>
            <a:pPr>
              <a:spcBef>
                <a:spcPts val="1200"/>
              </a:spcBef>
            </a:pPr>
            <a:r>
              <a:rPr lang="ru-RU" b="1" dirty="0"/>
              <a:t>Олимпиадная задача </a:t>
            </a:r>
            <a:r>
              <a:rPr lang="ru-RU" b="1" dirty="0" smtClean="0"/>
              <a:t> </a:t>
            </a:r>
            <a:r>
              <a:rPr lang="ru-RU" dirty="0" smtClean="0"/>
              <a:t>состоит из </a:t>
            </a:r>
            <a:r>
              <a:rPr lang="ru-RU" b="1" dirty="0" smtClean="0"/>
              <a:t>условия, решения, системы оценивания</a:t>
            </a:r>
            <a:r>
              <a:rPr lang="ru-RU" b="1" dirty="0"/>
              <a:t>. </a:t>
            </a:r>
            <a:endParaRPr lang="ru-RU" dirty="0"/>
          </a:p>
          <a:p>
            <a:pPr>
              <a:spcBef>
                <a:spcPts val="1200"/>
              </a:spcBef>
            </a:pPr>
            <a:r>
              <a:rPr lang="ru-RU" b="1" dirty="0" smtClean="0"/>
              <a:t>Олимпиадные задачи  </a:t>
            </a:r>
            <a:r>
              <a:rPr lang="ru-RU" dirty="0" smtClean="0"/>
              <a:t>классифицируются на </a:t>
            </a:r>
            <a:r>
              <a:rPr lang="ru-RU" dirty="0"/>
              <a:t>три </a:t>
            </a:r>
            <a:r>
              <a:rPr lang="ru-RU" dirty="0" smtClean="0"/>
              <a:t>основные </a:t>
            </a:r>
            <a:r>
              <a:rPr lang="ru-RU" dirty="0"/>
              <a:t>группы: </a:t>
            </a:r>
            <a:r>
              <a:rPr lang="ru-RU" b="1" dirty="0"/>
              <a:t>качественные, расчётные (количественные) и экспериментальные</a:t>
            </a:r>
            <a:r>
              <a:rPr lang="ru-RU" dirty="0"/>
              <a:t>. </a:t>
            </a: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Олимпиадная задача </a:t>
            </a:r>
          </a:p>
        </p:txBody>
      </p:sp>
    </p:spTree>
    <p:extLst>
      <p:ext uri="{BB962C8B-B14F-4D97-AF65-F5344CB8AC3E}">
        <p14:creationId xmlns:p14="http://schemas.microsoft.com/office/powerpoint/2010/main" val="1090164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79512" y="692696"/>
            <a:ext cx="8877672" cy="5832648"/>
          </a:xfrm>
        </p:spPr>
        <p:txBody>
          <a:bodyPr>
            <a:normAutofit fontScale="47500" lnSpcReduction="20000"/>
          </a:bodyPr>
          <a:lstStyle/>
          <a:p>
            <a:pPr marL="273050" lvl="0" indent="-163513">
              <a:spcBef>
                <a:spcPts val="600"/>
              </a:spcBef>
            </a:pPr>
            <a:r>
              <a:rPr lang="ru-RU" sz="5100" b="1" dirty="0" smtClean="0"/>
              <a:t>неорганической </a:t>
            </a:r>
          </a:p>
          <a:p>
            <a:pPr marL="109537" lvl="0" indent="0">
              <a:spcBef>
                <a:spcPts val="0"/>
              </a:spcBef>
              <a:buNone/>
            </a:pPr>
            <a:r>
              <a:rPr lang="ru-RU" sz="3800" dirty="0" smtClean="0"/>
              <a:t>(</a:t>
            </a:r>
            <a:r>
              <a:rPr lang="ru-RU" sz="3800" dirty="0"/>
              <a:t>знание основных классов соединений: оксидов, кислот, оснований, солей; их строения и свойств; способов получения неорганических соединений; номенклатуры; периодического закона и периодической системы: основных закономерностей в изменении свойств элементов и их соединений), </a:t>
            </a:r>
          </a:p>
          <a:p>
            <a:pPr marL="273050" lvl="0" indent="-163513">
              <a:spcBef>
                <a:spcPts val="600"/>
              </a:spcBef>
            </a:pPr>
            <a:r>
              <a:rPr lang="ru-RU" sz="5100" b="1" dirty="0"/>
              <a:t>аналитической </a:t>
            </a:r>
            <a:endParaRPr lang="ru-RU" sz="5100" b="1" dirty="0" smtClean="0"/>
          </a:p>
          <a:p>
            <a:pPr marL="109537" lvl="0" indent="0">
              <a:spcBef>
                <a:spcPts val="0"/>
              </a:spcBef>
              <a:buNone/>
            </a:pPr>
            <a:r>
              <a:rPr lang="ru-RU" sz="3800" dirty="0" smtClean="0"/>
              <a:t>(</a:t>
            </a:r>
            <a:r>
              <a:rPr lang="ru-RU" sz="3800" dirty="0"/>
              <a:t>знание качественных реакций, использующихся для обнаружения катионов и анионов неорганических солей; умение проводить стехиометрические расчеты и пользоваться данными по количественному анализу описанных в задаче веществ), </a:t>
            </a:r>
          </a:p>
          <a:p>
            <a:pPr marL="273050" lvl="0" indent="-163513">
              <a:spcBef>
                <a:spcPts val="600"/>
              </a:spcBef>
            </a:pPr>
            <a:r>
              <a:rPr lang="ru-RU" sz="5100" b="1" dirty="0"/>
              <a:t>органической</a:t>
            </a:r>
            <a:r>
              <a:rPr lang="ru-RU" sz="5100" dirty="0"/>
              <a:t> </a:t>
            </a:r>
            <a:endParaRPr lang="ru-RU" sz="5100" dirty="0" smtClean="0"/>
          </a:p>
          <a:p>
            <a:pPr marL="109537" lvl="0" indent="0">
              <a:spcBef>
                <a:spcPts val="0"/>
              </a:spcBef>
              <a:buNone/>
            </a:pPr>
            <a:r>
              <a:rPr lang="ru-RU" sz="3800" dirty="0" smtClean="0"/>
              <a:t>(</a:t>
            </a:r>
            <a:r>
              <a:rPr lang="ru-RU" sz="3800" dirty="0"/>
              <a:t>знание основных классов органических соединений: алканов, циклоалканов, алкенов, алкинов, аренов, галогенпроизводных, аминов, спиртов и фенолов, карбонильных соединений, карбоновых кислот, их производных (сложных эфиров, полимерных соединений); номенклатуры; изомерии; строения, свойств и синтеза органических соединений),</a:t>
            </a:r>
          </a:p>
          <a:p>
            <a:pPr marL="273050" lvl="0" indent="-163513">
              <a:spcBef>
                <a:spcPts val="600"/>
              </a:spcBef>
            </a:pPr>
            <a:r>
              <a:rPr lang="ru-RU" sz="5100" b="1" dirty="0"/>
              <a:t>физической</a:t>
            </a:r>
            <a:r>
              <a:rPr lang="ru-RU" sz="5100" dirty="0"/>
              <a:t> </a:t>
            </a:r>
            <a:endParaRPr lang="ru-RU" sz="5100" dirty="0" smtClean="0"/>
          </a:p>
          <a:p>
            <a:pPr marL="109537" lvl="0" indent="0">
              <a:spcBef>
                <a:spcPts val="0"/>
              </a:spcBef>
              <a:buNone/>
            </a:pPr>
            <a:r>
              <a:rPr lang="ru-RU" sz="3800" dirty="0" smtClean="0"/>
              <a:t>(</a:t>
            </a:r>
            <a:r>
              <a:rPr lang="ru-RU" sz="3800" dirty="0"/>
              <a:t>знание строения вещества: строение атома и молекулы, типы и характеристики химической связи; закономерностей протекания химических реакций: основы химической термодинамики и кинетики). 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24867"/>
            <a:ext cx="8640960" cy="792088"/>
          </a:xfrm>
        </p:spPr>
        <p:txBody>
          <a:bodyPr>
            <a:normAutofit/>
          </a:bodyPr>
          <a:lstStyle/>
          <a:p>
            <a:r>
              <a:rPr lang="ru-RU" sz="3000" dirty="0"/>
              <a:t>Олимпиадные задачи теоретического тура</a:t>
            </a:r>
          </a:p>
        </p:txBody>
      </p:sp>
    </p:spTree>
    <p:extLst>
      <p:ext uri="{BB962C8B-B14F-4D97-AF65-F5344CB8AC3E}">
        <p14:creationId xmlns:p14="http://schemas.microsoft.com/office/powerpoint/2010/main" val="391970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1268760"/>
            <a:ext cx="8064896" cy="4824536"/>
          </a:xfrm>
        </p:spPr>
        <p:txBody>
          <a:bodyPr>
            <a:normAutofit fontScale="92500" lnSpcReduction="10000"/>
          </a:bodyPr>
          <a:lstStyle/>
          <a:p>
            <a:pPr>
              <a:spcBef>
                <a:spcPts val="1200"/>
              </a:spcBef>
            </a:pPr>
            <a:r>
              <a:rPr lang="ru-RU" sz="2600" dirty="0" smtClean="0"/>
              <a:t>Экспериментальный </a:t>
            </a:r>
            <a:r>
              <a:rPr lang="ru-RU" sz="2600" dirty="0"/>
              <a:t>тур проводится в специально оборудованных </a:t>
            </a:r>
            <a:r>
              <a:rPr lang="ru-RU" sz="2600" dirty="0" smtClean="0"/>
              <a:t>практикумах/кабинетах </a:t>
            </a:r>
            <a:r>
              <a:rPr lang="ru-RU" sz="2600" dirty="0"/>
              <a:t>химии. </a:t>
            </a:r>
            <a:endParaRPr lang="ru-RU" sz="2600" dirty="0" smtClean="0"/>
          </a:p>
          <a:p>
            <a:pPr>
              <a:spcBef>
                <a:spcPts val="1200"/>
              </a:spcBef>
            </a:pPr>
            <a:r>
              <a:rPr lang="ru-RU" sz="2600" b="1" dirty="0" smtClean="0"/>
              <a:t>Наличие у каждого участника </a:t>
            </a:r>
            <a:r>
              <a:rPr lang="ru-RU" sz="2600" b="1" dirty="0"/>
              <a:t>Олимпиады </a:t>
            </a:r>
            <a:r>
              <a:rPr lang="ru-RU" sz="2600" b="1" dirty="0" smtClean="0"/>
              <a:t>халата.</a:t>
            </a:r>
            <a:endParaRPr lang="ru-RU" sz="2600" dirty="0" smtClean="0"/>
          </a:p>
          <a:p>
            <a:pPr>
              <a:spcBef>
                <a:spcPts val="1200"/>
              </a:spcBef>
            </a:pPr>
            <a:r>
              <a:rPr lang="ru-RU" sz="2600" dirty="0" smtClean="0"/>
              <a:t>Обязателен инструктаж по техники безопасности. </a:t>
            </a:r>
            <a:endParaRPr lang="ru-RU" sz="2600" dirty="0" smtClean="0"/>
          </a:p>
          <a:p>
            <a:pPr>
              <a:spcBef>
                <a:spcPts val="1200"/>
              </a:spcBef>
            </a:pPr>
            <a:r>
              <a:rPr lang="ru-RU" sz="2600" dirty="0" smtClean="0"/>
              <a:t>При </a:t>
            </a:r>
            <a:r>
              <a:rPr lang="ru-RU" sz="2600" dirty="0"/>
              <a:t>проведении идентификации веществ рекомендуется предлагать участникам олимпиады несколько </a:t>
            </a:r>
            <a:r>
              <a:rPr lang="ru-RU" sz="2600" dirty="0" smtClean="0"/>
              <a:t>вариантов.</a:t>
            </a:r>
            <a:endParaRPr lang="ru-RU" sz="2600" dirty="0" smtClean="0"/>
          </a:p>
          <a:p>
            <a:pPr>
              <a:spcBef>
                <a:spcPts val="1200"/>
              </a:spcBef>
            </a:pPr>
            <a:r>
              <a:rPr lang="ru-RU" sz="2600" dirty="0" smtClean="0"/>
              <a:t>Выполнение </a:t>
            </a:r>
            <a:r>
              <a:rPr lang="ru-RU" sz="2600" dirty="0"/>
              <a:t>задач экспериментального тура оценивается в ходе самого тура</a:t>
            </a:r>
            <a:r>
              <a:rPr lang="ru-RU" sz="2600" dirty="0" smtClean="0"/>
              <a:t>. </a:t>
            </a:r>
            <a:endParaRPr lang="ru-RU" sz="2600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II. Экспериментальный тур</a:t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2532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55600" indent="-355600">
              <a:buNone/>
            </a:pPr>
            <a:r>
              <a:rPr lang="ru-RU" b="1" dirty="0" smtClean="0"/>
              <a:t>1</a:t>
            </a:r>
            <a:r>
              <a:rPr lang="ru-RU" b="1" dirty="0"/>
              <a:t>) </a:t>
            </a:r>
            <a:r>
              <a:rPr lang="ru-RU" b="1" i="1" dirty="0"/>
              <a:t>практические навыки, необходимые для работы в химической лаборатории: </a:t>
            </a:r>
            <a:r>
              <a:rPr lang="ru-RU" dirty="0"/>
              <a:t>взвешивание; измерение объемов жидкостей с помощью пипетки; приготовление раствора; нагревание с помощью спиртовки, на водяной бане;</a:t>
            </a:r>
          </a:p>
          <a:p>
            <a:pPr marL="355600" indent="-355600">
              <a:buNone/>
            </a:pPr>
            <a:r>
              <a:rPr lang="ru-RU" b="1" i="1" dirty="0"/>
              <a:t>2) качественный и количественный анализ неорганических и органических веществ</a:t>
            </a:r>
            <a:r>
              <a:rPr lang="ru-RU" dirty="0"/>
              <a:t>: </a:t>
            </a:r>
            <a:r>
              <a:rPr lang="ru-RU" dirty="0" smtClean="0"/>
              <a:t>обнаружение </a:t>
            </a:r>
            <a:r>
              <a:rPr lang="ru-RU" dirty="0"/>
              <a:t>катионов и анионов в водном растворе; качественное определение основных функциональных групп органических соединений. 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В </a:t>
            </a:r>
            <a:r>
              <a:rPr lang="ru-RU" dirty="0"/>
              <a:t>программу экспериментального тура </a:t>
            </a:r>
            <a:r>
              <a:rPr lang="ru-RU" dirty="0" smtClean="0"/>
              <a:t>входят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347035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657</TotalTime>
  <Words>1013</Words>
  <Application>Microsoft Office PowerPoint</Application>
  <PresentationFormat>Экран (4:3)</PresentationFormat>
  <Paragraphs>95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Всероссийская олимпиада школьников по химии</vt:lpstr>
      <vt:lpstr>http://www.chem.msu.su/rus/olimpiad/russia/2018   </vt:lpstr>
      <vt:lpstr>Этапы Олимпиады</vt:lpstr>
      <vt:lpstr>Туры проведения Олимпиады</vt:lpstr>
      <vt:lpstr>I. Теоретический тур</vt:lpstr>
      <vt:lpstr>Олимпиадная задача </vt:lpstr>
      <vt:lpstr>Олимпиадные задачи теоретического тура</vt:lpstr>
      <vt:lpstr>II. Экспериментальный тур </vt:lpstr>
      <vt:lpstr> В программу экспериментального тура входят </vt:lpstr>
      <vt:lpstr>Методика оценивания выполненных олимпиадных заданий</vt:lpstr>
      <vt:lpstr>Процедура разбора заданий и показа работ</vt:lpstr>
      <vt:lpstr>Материально-техническое обеспечение Олимпиады </vt:lpstr>
      <vt:lpstr>Информационная поддержка </vt:lpstr>
      <vt:lpstr>Нормативно-правовое обеспечение Олимпиады</vt:lpstr>
      <vt:lpstr>Примерная программа содержания Всероссийской олимпиады школьников по химии</vt:lpstr>
      <vt:lpstr>Презентация PowerPoint</vt:lpstr>
      <vt:lpstr>ИНТЕРНЕТ-РЕСУРСЫ:</vt:lpstr>
      <vt:lpstr>      Спасибо за внимание! Бухарова Раиса Федоровна E-mail: buharovarf@ippk.ru  р.т. (4212)56-01-16 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Всероссийская олимпиада школьников по химии</dc:title>
  <dc:creator>Бухарова Раиса Фёдоровна</dc:creator>
  <cp:lastModifiedBy>Бухарова Раиса Фёдоровна</cp:lastModifiedBy>
  <cp:revision>40</cp:revision>
  <dcterms:created xsi:type="dcterms:W3CDTF">2018-05-21T23:06:14Z</dcterms:created>
  <dcterms:modified xsi:type="dcterms:W3CDTF">2018-05-25T02:31:02Z</dcterms:modified>
</cp:coreProperties>
</file>