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446" r:id="rId2"/>
    <p:sldId id="447" r:id="rId3"/>
    <p:sldId id="448" r:id="rId4"/>
    <p:sldId id="449" r:id="rId5"/>
    <p:sldId id="450" r:id="rId6"/>
    <p:sldId id="451" r:id="rId7"/>
    <p:sldId id="454" r:id="rId8"/>
    <p:sldId id="455" r:id="rId9"/>
    <p:sldId id="456" r:id="rId10"/>
    <p:sldId id="452" r:id="rId11"/>
    <p:sldId id="453" r:id="rId12"/>
    <p:sldId id="457" r:id="rId13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B832"/>
    <a:srgbClr val="D0EAB4"/>
    <a:srgbClr val="ADDB7B"/>
    <a:srgbClr val="00CC00"/>
    <a:srgbClr val="FF6600"/>
    <a:srgbClr val="FFCC00"/>
    <a:srgbClr val="FF6699"/>
    <a:srgbClr val="FF9900"/>
    <a:srgbClr val="FF33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96" autoAdjust="0"/>
    <p:restoredTop sz="98273" autoAdjust="0"/>
  </p:normalViewPr>
  <p:slideViewPr>
    <p:cSldViewPr>
      <p:cViewPr varScale="1">
        <p:scale>
          <a:sx n="98" d="100"/>
          <a:sy n="98" d="100"/>
        </p:scale>
        <p:origin x="90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blipFill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/>
        <a:sp3d/>
      </c:spPr>
    </c:sideWall>
    <c:backWall>
      <c:thickness val="0"/>
      <c:spPr>
        <a:blipFill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7.1759259259259162E-2"/>
                  <c:y val="-2.806032660894488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40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43C9B35-3E2C-4BD8-BA3F-0AC46FFD8942}" type="VALUE">
                      <a:rPr lang="en-US" sz="4000">
                        <a:solidFill>
                          <a:srgbClr val="FF0000"/>
                        </a:solidFill>
                      </a:rPr>
                      <a:pPr>
                        <a:defRPr sz="4000">
                          <a:solidFill>
                            <a:schemeClr val="bg1"/>
                          </a:solidFill>
                        </a:defRPr>
                      </a:pPr>
                      <a:t>[ЗНАЧЕНИЕ]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40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656641878098563"/>
                      <c:h val="0.28902136407213225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0.15046296296296285"/>
                  <c:y val="5.1443337838570405E-1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114338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897382618839313"/>
                      <c:h val="0.26654504245836741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2017</c:v>
                </c:pt>
                <c:pt idx="1">
                  <c:v>2018</c:v>
                </c:pt>
              </c:numCache>
            </c:numRef>
          </c:cat>
          <c:val>
            <c:numRef>
              <c:f>Лист1!$B$2:$B$3</c:f>
              <c:numCache>
                <c:formatCode>#,##0</c:formatCode>
                <c:ptCount val="2"/>
                <c:pt idx="0">
                  <c:v>109027</c:v>
                </c:pt>
                <c:pt idx="1">
                  <c:v>114338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numRef>
              <c:f>Лист1!$A$2:$A$3</c:f>
              <c:numCache>
                <c:formatCode>General</c:formatCode>
                <c:ptCount val="2"/>
                <c:pt idx="0">
                  <c:v>2017</c:v>
                </c:pt>
                <c:pt idx="1">
                  <c:v>2018</c:v>
                </c:pt>
              </c:numCache>
            </c:numRef>
          </c:cat>
          <c:val>
            <c:numRef>
              <c:f>Лист1!$C$2:$C$3</c:f>
              <c:numCache>
                <c:formatCode>General</c:formatCode>
                <c:ptCount val="2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numRef>
              <c:f>Лист1!$A$2:$A$3</c:f>
              <c:numCache>
                <c:formatCode>General</c:formatCode>
                <c:ptCount val="2"/>
                <c:pt idx="0">
                  <c:v>2017</c:v>
                </c:pt>
                <c:pt idx="1">
                  <c:v>2018</c:v>
                </c:pt>
              </c:numCache>
            </c:numRef>
          </c:cat>
          <c:val>
            <c:numRef>
              <c:f>Лист1!$D$2:$D$3</c:f>
              <c:numCache>
                <c:formatCode>General</c:formatCode>
                <c:ptCount val="2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483747712"/>
        <c:axId val="-1483753696"/>
        <c:axId val="0"/>
      </c:bar3DChart>
      <c:catAx>
        <c:axId val="-1483747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483753696"/>
        <c:crosses val="autoZero"/>
        <c:auto val="1"/>
        <c:lblAlgn val="ctr"/>
        <c:lblOffset val="100"/>
        <c:noMultiLvlLbl val="0"/>
      </c:catAx>
      <c:valAx>
        <c:axId val="-1483753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483747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участников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863</c:v>
                </c:pt>
                <c:pt idx="1">
                  <c:v>884</c:v>
                </c:pt>
                <c:pt idx="2">
                  <c:v>1016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победители и призеры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197</c:v>
                </c:pt>
                <c:pt idx="1">
                  <c:v>207</c:v>
                </c:pt>
                <c:pt idx="2">
                  <c:v>207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-1483753152"/>
        <c:axId val="-1483746624"/>
      </c:barChart>
      <c:catAx>
        <c:axId val="-1483753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483746624"/>
        <c:crosses val="autoZero"/>
        <c:auto val="1"/>
        <c:lblAlgn val="ctr"/>
        <c:lblOffset val="100"/>
        <c:noMultiLvlLbl val="0"/>
      </c:catAx>
      <c:valAx>
        <c:axId val="-1483746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48375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08F815-B7FA-4A82-9E64-CF6B066E9B1E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32DCEB0-51A3-4535-BB1C-085CD9A445DF}">
      <dgm:prSet phldrT="[Текст]"/>
      <dgm:spPr>
        <a:xfrm>
          <a:off x="3438686" y="238"/>
          <a:ext cx="1704588" cy="1704588"/>
        </a:xfrm>
        <a:prstGeom prst="ellipse">
          <a:avLst/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ru-RU" dirty="0" smtClean="0">
              <a:solidFill>
                <a:sysClr val="window" lastClr="FFFFFF"/>
              </a:solidFill>
              <a:latin typeface="Franklin Gothic Book" panose="020B0503020102020204"/>
              <a:ea typeface="+mn-ea"/>
              <a:cs typeface="+mn-cs"/>
            </a:rPr>
            <a:t>7588 (2468)</a:t>
          </a:r>
          <a:endParaRPr lang="ru-RU" dirty="0">
            <a:solidFill>
              <a:sysClr val="window" lastClr="FFFFFF"/>
            </a:solidFill>
            <a:latin typeface="Franklin Gothic Book" panose="020B0503020102020204"/>
            <a:ea typeface="+mn-ea"/>
            <a:cs typeface="+mn-cs"/>
          </a:endParaRPr>
        </a:p>
      </dgm:t>
    </dgm:pt>
    <dgm:pt modelId="{E0D3ED48-0905-4205-A7F2-0912B78EA45D}" type="parTrans" cxnId="{2CEA0A0F-D4F3-4322-9D89-A635DFA97E7D}">
      <dgm:prSet/>
      <dgm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ru-RU"/>
        </a:p>
      </dgm:t>
    </dgm:pt>
    <dgm:pt modelId="{2ED58C37-61C9-4717-AD69-FF069A392497}" type="sibTrans" cxnId="{2CEA0A0F-D4F3-4322-9D89-A635DFA97E7D}">
      <dgm:prSet/>
      <dgm:spPr/>
      <dgm:t>
        <a:bodyPr/>
        <a:lstStyle/>
        <a:p>
          <a:endParaRPr lang="ru-RU"/>
        </a:p>
      </dgm:t>
    </dgm:pt>
    <dgm:pt modelId="{3C6783FA-3977-44D1-9FF9-CB9E079A85A7}">
      <dgm:prSet phldrT="[Текст]"/>
      <dgm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ru-RU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 panose="020B0503020102020204"/>
              <a:ea typeface="+mn-ea"/>
              <a:cs typeface="+mn-cs"/>
            </a:rPr>
            <a:t>математика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ranklin Gothic Book" panose="020B0503020102020204"/>
            <a:ea typeface="+mn-ea"/>
            <a:cs typeface="+mn-cs"/>
          </a:endParaRPr>
        </a:p>
      </dgm:t>
    </dgm:pt>
    <dgm:pt modelId="{E76C08E8-A929-4329-B664-6716D644A2AC}" type="parTrans" cxnId="{BEEFF8CA-D14D-466B-83FC-D872E9073CFC}">
      <dgm:prSet/>
      <dgm:spPr/>
      <dgm:t>
        <a:bodyPr/>
        <a:lstStyle/>
        <a:p>
          <a:endParaRPr lang="ru-RU"/>
        </a:p>
      </dgm:t>
    </dgm:pt>
    <dgm:pt modelId="{36A53763-39C4-4F42-A893-F6587C130EFF}" type="sibTrans" cxnId="{BEEFF8CA-D14D-466B-83FC-D872E9073CFC}">
      <dgm:prSet/>
      <dgm:spPr/>
      <dgm:t>
        <a:bodyPr/>
        <a:lstStyle/>
        <a:p>
          <a:endParaRPr lang="ru-RU"/>
        </a:p>
      </dgm:t>
    </dgm:pt>
    <dgm:pt modelId="{4FF13A87-F7B5-475A-B985-733181B91E3F}">
      <dgm:prSet phldrT="[Текст]"/>
      <dgm:spPr>
        <a:xfrm>
          <a:off x="3438686" y="2821136"/>
          <a:ext cx="1704588" cy="1704588"/>
        </a:xfrm>
        <a:prstGeom prst="ellipse">
          <a:avLst/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ru-RU" dirty="0" smtClean="0">
              <a:solidFill>
                <a:sysClr val="window" lastClr="FFFFFF"/>
              </a:solidFill>
              <a:latin typeface="Franklin Gothic Book" panose="020B0503020102020204"/>
              <a:ea typeface="+mn-ea"/>
              <a:cs typeface="+mn-cs"/>
            </a:rPr>
            <a:t>8919 (2824)</a:t>
          </a:r>
          <a:endParaRPr lang="ru-RU" dirty="0">
            <a:solidFill>
              <a:sysClr val="window" lastClr="FFFFFF"/>
            </a:solidFill>
            <a:latin typeface="Franklin Gothic Book" panose="020B0503020102020204"/>
            <a:ea typeface="+mn-ea"/>
            <a:cs typeface="+mn-cs"/>
          </a:endParaRPr>
        </a:p>
      </dgm:t>
    </dgm:pt>
    <dgm:pt modelId="{849CE6A5-EDBD-44FB-B91E-335E4A5FA38E}" type="parTrans" cxnId="{AC0E6B6B-C385-4595-895E-63FD4F9AFFCB}">
      <dgm:prSet/>
      <dgm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ru-RU"/>
        </a:p>
      </dgm:t>
    </dgm:pt>
    <dgm:pt modelId="{EB9F132A-E86B-4EE4-B783-3867A48F1302}" type="sibTrans" cxnId="{AC0E6B6B-C385-4595-895E-63FD4F9AFFCB}">
      <dgm:prSet/>
      <dgm:spPr/>
      <dgm:t>
        <a:bodyPr/>
        <a:lstStyle/>
        <a:p>
          <a:endParaRPr lang="ru-RU"/>
        </a:p>
      </dgm:t>
    </dgm:pt>
    <dgm:pt modelId="{001EFDA7-9B34-428E-9828-217AD2F9485B}">
      <dgm:prSet phldrT="[Текст]"/>
      <dgm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r>
            <a:rPr lang="ru-RU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Franklin Gothic Book" panose="020B0503020102020204"/>
              <a:ea typeface="+mn-ea"/>
              <a:cs typeface="+mn-cs"/>
            </a:rPr>
            <a:t>русский язык</a:t>
          </a:r>
          <a:endParaRPr lang="ru-RU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Franklin Gothic Book" panose="020B0503020102020204"/>
            <a:ea typeface="+mn-ea"/>
            <a:cs typeface="+mn-cs"/>
          </a:endParaRPr>
        </a:p>
      </dgm:t>
    </dgm:pt>
    <dgm:pt modelId="{1D62A432-7975-4E57-BC3E-71C1A6FDD3E6}" type="parTrans" cxnId="{B9700C6D-B595-4F78-9506-CA66CDA9FD41}">
      <dgm:prSet/>
      <dgm:spPr/>
      <dgm:t>
        <a:bodyPr/>
        <a:lstStyle/>
        <a:p>
          <a:endParaRPr lang="ru-RU"/>
        </a:p>
      </dgm:t>
    </dgm:pt>
    <dgm:pt modelId="{F462C3AC-9513-45B2-A864-22849C0C766C}" type="sibTrans" cxnId="{B9700C6D-B595-4F78-9506-CA66CDA9FD41}">
      <dgm:prSet/>
      <dgm:spPr/>
      <dgm:t>
        <a:bodyPr/>
        <a:lstStyle/>
        <a:p>
          <a:endParaRPr lang="ru-RU"/>
        </a:p>
      </dgm:t>
    </dgm:pt>
    <dgm:pt modelId="{1F51A6FA-B6E1-4ED1-9F21-A09A2ADF6804}" type="pres">
      <dgm:prSet presAssocID="{F308F815-B7FA-4A82-9E64-CF6B066E9B1E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0A25B7B-12AB-4B5F-9F9E-1CE973741A2D}" type="pres">
      <dgm:prSet presAssocID="{F308F815-B7FA-4A82-9E64-CF6B066E9B1E}" presName="cycle" presStyleCnt="0"/>
      <dgm:spPr/>
    </dgm:pt>
    <dgm:pt modelId="{517F434F-53D7-46E2-995E-1425855F8468}" type="pres">
      <dgm:prSet presAssocID="{F308F815-B7FA-4A82-9E64-CF6B066E9B1E}" presName="centerShape" presStyleCnt="0"/>
      <dgm:spPr/>
    </dgm:pt>
    <dgm:pt modelId="{8883984D-3235-4E70-AC44-201882D0E2BD}" type="pres">
      <dgm:prSet presAssocID="{F308F815-B7FA-4A82-9E64-CF6B066E9B1E}" presName="connSite" presStyleLbl="node1" presStyleIdx="0" presStyleCnt="3"/>
      <dgm:spPr/>
    </dgm:pt>
    <dgm:pt modelId="{D8927382-93BD-4BAD-9C48-A282720FEDF4}" type="pres">
      <dgm:prSet presAssocID="{F308F815-B7FA-4A82-9E64-CF6B066E9B1E}" presName="visible" presStyleLbl="node1" presStyleIdx="0" presStyleCnt="3"/>
      <dgm:spPr>
        <a:xfrm>
          <a:off x="358984" y="842491"/>
          <a:ext cx="2840980" cy="2840980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F7F1FD72-1CDF-4F1F-800B-64EC4E37295B}" type="pres">
      <dgm:prSet presAssocID="{E0D3ED48-0905-4205-A7F2-0912B78EA45D}" presName="Name25" presStyleLbl="parChTrans1D1" presStyleIdx="0" presStyleCnt="2"/>
      <dgm:spPr/>
      <dgm:t>
        <a:bodyPr/>
        <a:lstStyle/>
        <a:p>
          <a:endParaRPr lang="ru-RU"/>
        </a:p>
      </dgm:t>
    </dgm:pt>
    <dgm:pt modelId="{886151D4-68BD-4CC1-AAD8-17298D59B167}" type="pres">
      <dgm:prSet presAssocID="{532DCEB0-51A3-4535-BB1C-085CD9A445DF}" presName="node" presStyleCnt="0"/>
      <dgm:spPr/>
    </dgm:pt>
    <dgm:pt modelId="{3ECA38AB-B19E-4E7C-8B46-8D1EFC76D9AF}" type="pres">
      <dgm:prSet presAssocID="{532DCEB0-51A3-4535-BB1C-085CD9A445DF}" presName="parentNode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AC5E06-4535-422E-8026-EB8FED3CDB65}" type="pres">
      <dgm:prSet presAssocID="{532DCEB0-51A3-4535-BB1C-085CD9A445DF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E2F563-3C3C-4A01-AD39-308A03B2D3ED}" type="pres">
      <dgm:prSet presAssocID="{849CE6A5-EDBD-44FB-B91E-335E4A5FA38E}" presName="Name25" presStyleLbl="parChTrans1D1" presStyleIdx="1" presStyleCnt="2"/>
      <dgm:spPr/>
      <dgm:t>
        <a:bodyPr/>
        <a:lstStyle/>
        <a:p>
          <a:endParaRPr lang="ru-RU"/>
        </a:p>
      </dgm:t>
    </dgm:pt>
    <dgm:pt modelId="{3002821E-2E93-46AC-8209-9BDD2B934577}" type="pres">
      <dgm:prSet presAssocID="{4FF13A87-F7B5-475A-B985-733181B91E3F}" presName="node" presStyleCnt="0"/>
      <dgm:spPr/>
    </dgm:pt>
    <dgm:pt modelId="{5A7DCAC8-CA5A-4777-B9BA-240A34AA2746}" type="pres">
      <dgm:prSet presAssocID="{4FF13A87-F7B5-475A-B985-733181B91E3F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43D7DC-ACDA-4541-B570-0B5D0436644C}" type="pres">
      <dgm:prSet presAssocID="{4FF13A87-F7B5-475A-B985-733181B91E3F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61CA5AF-45A0-4491-8674-B3BA9FCA8827}" type="presOf" srcId="{4FF13A87-F7B5-475A-B985-733181B91E3F}" destId="{5A7DCAC8-CA5A-4777-B9BA-240A34AA2746}" srcOrd="0" destOrd="0" presId="urn:microsoft.com/office/officeart/2005/8/layout/radial2"/>
    <dgm:cxn modelId="{8649AE36-D45B-44ED-AA4A-BC1259F42FB0}" type="presOf" srcId="{532DCEB0-51A3-4535-BB1C-085CD9A445DF}" destId="{3ECA38AB-B19E-4E7C-8B46-8D1EFC76D9AF}" srcOrd="0" destOrd="0" presId="urn:microsoft.com/office/officeart/2005/8/layout/radial2"/>
    <dgm:cxn modelId="{BEEFF8CA-D14D-466B-83FC-D872E9073CFC}" srcId="{532DCEB0-51A3-4535-BB1C-085CD9A445DF}" destId="{3C6783FA-3977-44D1-9FF9-CB9E079A85A7}" srcOrd="0" destOrd="0" parTransId="{E76C08E8-A929-4329-B664-6716D644A2AC}" sibTransId="{36A53763-39C4-4F42-A893-F6587C130EFF}"/>
    <dgm:cxn modelId="{E193B322-16EB-4251-8FCB-FD955E0D491F}" type="presOf" srcId="{001EFDA7-9B34-428E-9828-217AD2F9485B}" destId="{B143D7DC-ACDA-4541-B570-0B5D0436644C}" srcOrd="0" destOrd="0" presId="urn:microsoft.com/office/officeart/2005/8/layout/radial2"/>
    <dgm:cxn modelId="{52F00975-053E-4F63-BA12-C85535E1668A}" type="presOf" srcId="{3C6783FA-3977-44D1-9FF9-CB9E079A85A7}" destId="{C8AC5E06-4535-422E-8026-EB8FED3CDB65}" srcOrd="0" destOrd="0" presId="urn:microsoft.com/office/officeart/2005/8/layout/radial2"/>
    <dgm:cxn modelId="{2CEA0A0F-D4F3-4322-9D89-A635DFA97E7D}" srcId="{F308F815-B7FA-4A82-9E64-CF6B066E9B1E}" destId="{532DCEB0-51A3-4535-BB1C-085CD9A445DF}" srcOrd="0" destOrd="0" parTransId="{E0D3ED48-0905-4205-A7F2-0912B78EA45D}" sibTransId="{2ED58C37-61C9-4717-AD69-FF069A392497}"/>
    <dgm:cxn modelId="{47A83A21-8972-420D-B64F-3F6841E87F5C}" type="presOf" srcId="{F308F815-B7FA-4A82-9E64-CF6B066E9B1E}" destId="{1F51A6FA-B6E1-4ED1-9F21-A09A2ADF6804}" srcOrd="0" destOrd="0" presId="urn:microsoft.com/office/officeart/2005/8/layout/radial2"/>
    <dgm:cxn modelId="{AF80570A-4BE7-4265-AB49-829A8D6998DF}" type="presOf" srcId="{E0D3ED48-0905-4205-A7F2-0912B78EA45D}" destId="{F7F1FD72-1CDF-4F1F-800B-64EC4E37295B}" srcOrd="0" destOrd="0" presId="urn:microsoft.com/office/officeart/2005/8/layout/radial2"/>
    <dgm:cxn modelId="{AC0E6B6B-C385-4595-895E-63FD4F9AFFCB}" srcId="{F308F815-B7FA-4A82-9E64-CF6B066E9B1E}" destId="{4FF13A87-F7B5-475A-B985-733181B91E3F}" srcOrd="1" destOrd="0" parTransId="{849CE6A5-EDBD-44FB-B91E-335E4A5FA38E}" sibTransId="{EB9F132A-E86B-4EE4-B783-3867A48F1302}"/>
    <dgm:cxn modelId="{1568EC05-10DA-4651-A49E-7A925FFD9264}" type="presOf" srcId="{849CE6A5-EDBD-44FB-B91E-335E4A5FA38E}" destId="{3AE2F563-3C3C-4A01-AD39-308A03B2D3ED}" srcOrd="0" destOrd="0" presId="urn:microsoft.com/office/officeart/2005/8/layout/radial2"/>
    <dgm:cxn modelId="{B9700C6D-B595-4F78-9506-CA66CDA9FD41}" srcId="{4FF13A87-F7B5-475A-B985-733181B91E3F}" destId="{001EFDA7-9B34-428E-9828-217AD2F9485B}" srcOrd="0" destOrd="0" parTransId="{1D62A432-7975-4E57-BC3E-71C1A6FDD3E6}" sibTransId="{F462C3AC-9513-45B2-A864-22849C0C766C}"/>
    <dgm:cxn modelId="{BFB085B0-980A-4B12-98C3-4FD47ECA823A}" type="presParOf" srcId="{1F51A6FA-B6E1-4ED1-9F21-A09A2ADF6804}" destId="{00A25B7B-12AB-4B5F-9F9E-1CE973741A2D}" srcOrd="0" destOrd="0" presId="urn:microsoft.com/office/officeart/2005/8/layout/radial2"/>
    <dgm:cxn modelId="{26500204-895D-4F8F-A9B3-82BDD6C6FC77}" type="presParOf" srcId="{00A25B7B-12AB-4B5F-9F9E-1CE973741A2D}" destId="{517F434F-53D7-46E2-995E-1425855F8468}" srcOrd="0" destOrd="0" presId="urn:microsoft.com/office/officeart/2005/8/layout/radial2"/>
    <dgm:cxn modelId="{48BA80CF-92CE-4428-A24C-5347A829F96D}" type="presParOf" srcId="{517F434F-53D7-46E2-995E-1425855F8468}" destId="{8883984D-3235-4E70-AC44-201882D0E2BD}" srcOrd="0" destOrd="0" presId="urn:microsoft.com/office/officeart/2005/8/layout/radial2"/>
    <dgm:cxn modelId="{9F751124-D16E-4EFE-827E-C1291FCDA2A0}" type="presParOf" srcId="{517F434F-53D7-46E2-995E-1425855F8468}" destId="{D8927382-93BD-4BAD-9C48-A282720FEDF4}" srcOrd="1" destOrd="0" presId="urn:microsoft.com/office/officeart/2005/8/layout/radial2"/>
    <dgm:cxn modelId="{7B4B71A6-2D37-426B-A4A9-FAE949BBB5A4}" type="presParOf" srcId="{00A25B7B-12AB-4B5F-9F9E-1CE973741A2D}" destId="{F7F1FD72-1CDF-4F1F-800B-64EC4E37295B}" srcOrd="1" destOrd="0" presId="urn:microsoft.com/office/officeart/2005/8/layout/radial2"/>
    <dgm:cxn modelId="{7E7A7C3D-A51A-48E2-AA97-CE0F2266B2D5}" type="presParOf" srcId="{00A25B7B-12AB-4B5F-9F9E-1CE973741A2D}" destId="{886151D4-68BD-4CC1-AAD8-17298D59B167}" srcOrd="2" destOrd="0" presId="urn:microsoft.com/office/officeart/2005/8/layout/radial2"/>
    <dgm:cxn modelId="{FA20978E-9E86-4841-AF5D-A5E6461B4892}" type="presParOf" srcId="{886151D4-68BD-4CC1-AAD8-17298D59B167}" destId="{3ECA38AB-B19E-4E7C-8B46-8D1EFC76D9AF}" srcOrd="0" destOrd="0" presId="urn:microsoft.com/office/officeart/2005/8/layout/radial2"/>
    <dgm:cxn modelId="{97BB3DA6-AD35-4637-98E5-4A2EB2A140C9}" type="presParOf" srcId="{886151D4-68BD-4CC1-AAD8-17298D59B167}" destId="{C8AC5E06-4535-422E-8026-EB8FED3CDB65}" srcOrd="1" destOrd="0" presId="urn:microsoft.com/office/officeart/2005/8/layout/radial2"/>
    <dgm:cxn modelId="{0827AA4E-D73C-4235-9926-B52B5D57328A}" type="presParOf" srcId="{00A25B7B-12AB-4B5F-9F9E-1CE973741A2D}" destId="{3AE2F563-3C3C-4A01-AD39-308A03B2D3ED}" srcOrd="3" destOrd="0" presId="urn:microsoft.com/office/officeart/2005/8/layout/radial2"/>
    <dgm:cxn modelId="{F9298CD0-CF4B-4512-9A13-F58D11EBD649}" type="presParOf" srcId="{00A25B7B-12AB-4B5F-9F9E-1CE973741A2D}" destId="{3002821E-2E93-46AC-8209-9BDD2B934577}" srcOrd="4" destOrd="0" presId="urn:microsoft.com/office/officeart/2005/8/layout/radial2"/>
    <dgm:cxn modelId="{38C5912C-C5FD-4826-AC86-0F1F605D4DF7}" type="presParOf" srcId="{3002821E-2E93-46AC-8209-9BDD2B934577}" destId="{5A7DCAC8-CA5A-4777-B9BA-240A34AA2746}" srcOrd="0" destOrd="0" presId="urn:microsoft.com/office/officeart/2005/8/layout/radial2"/>
    <dgm:cxn modelId="{966573B9-A7A4-40B7-96FC-313F9D5ADE70}" type="presParOf" srcId="{3002821E-2E93-46AC-8209-9BDD2B934577}" destId="{B143D7DC-ACDA-4541-B570-0B5D0436644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958A9B-1D8A-4ED8-A4A5-E4010A51EC40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5C2355AE-9726-4A8A-A7E2-5F72F2129832}">
      <dgm:prSet phldrT="[Текст]"/>
      <dgm:spPr/>
      <dgm:t>
        <a:bodyPr/>
        <a:lstStyle/>
        <a:p>
          <a:r>
            <a:rPr lang="ru-RU" dirty="0" smtClean="0"/>
            <a:t>Виртуальный учебный центр</a:t>
          </a:r>
          <a:endParaRPr lang="ru-RU" dirty="0"/>
        </a:p>
      </dgm:t>
    </dgm:pt>
    <dgm:pt modelId="{57CA0D50-DD08-4C63-A70A-0DF020C190EB}" type="parTrans" cxnId="{1E2B3FB0-198C-49EF-BC72-D131088AE712}">
      <dgm:prSet/>
      <dgm:spPr/>
      <dgm:t>
        <a:bodyPr/>
        <a:lstStyle/>
        <a:p>
          <a:endParaRPr lang="ru-RU"/>
        </a:p>
      </dgm:t>
    </dgm:pt>
    <dgm:pt modelId="{D77F0D0C-4ACE-45A4-A2C2-DF1BD8CA7983}" type="sibTrans" cxnId="{1E2B3FB0-198C-49EF-BC72-D131088AE712}">
      <dgm:prSet/>
      <dgm:spPr/>
      <dgm:t>
        <a:bodyPr/>
        <a:lstStyle/>
        <a:p>
          <a:endParaRPr lang="ru-RU"/>
        </a:p>
      </dgm:t>
    </dgm:pt>
    <dgm:pt modelId="{D8AD489C-9FD6-466E-A140-A0682DF02B97}">
      <dgm:prSet phldrT="[Текст]"/>
      <dgm:spPr/>
      <dgm:t>
        <a:bodyPr/>
        <a:lstStyle/>
        <a:p>
          <a:r>
            <a:rPr lang="ru-RU" dirty="0" smtClean="0"/>
            <a:t>Смена «Погружение»</a:t>
          </a:r>
          <a:endParaRPr lang="ru-RU" dirty="0"/>
        </a:p>
      </dgm:t>
    </dgm:pt>
    <dgm:pt modelId="{5A21EDB2-A69D-4FA5-AD3E-4AC4E4FAB97F}" type="parTrans" cxnId="{15C789C1-E67F-45AA-81BF-DAD93EEE6698}">
      <dgm:prSet/>
      <dgm:spPr/>
      <dgm:t>
        <a:bodyPr/>
        <a:lstStyle/>
        <a:p>
          <a:endParaRPr lang="ru-RU"/>
        </a:p>
      </dgm:t>
    </dgm:pt>
    <dgm:pt modelId="{97E8AD3B-9F34-4F91-948E-0937211B0BA3}" type="sibTrans" cxnId="{15C789C1-E67F-45AA-81BF-DAD93EEE6698}">
      <dgm:prSet/>
      <dgm:spPr/>
      <dgm:t>
        <a:bodyPr/>
        <a:lstStyle/>
        <a:p>
          <a:endParaRPr lang="ru-RU"/>
        </a:p>
      </dgm:t>
    </dgm:pt>
    <dgm:pt modelId="{C66ED5F5-34C9-47E1-9FFE-812499239839}">
      <dgm:prSet phldrT="[Текст]"/>
      <dgm:spPr/>
      <dgm:t>
        <a:bodyPr/>
        <a:lstStyle/>
        <a:p>
          <a:r>
            <a:rPr lang="ru-RU" dirty="0" smtClean="0"/>
            <a:t>Смена «Интеллект»</a:t>
          </a:r>
          <a:endParaRPr lang="ru-RU" dirty="0"/>
        </a:p>
      </dgm:t>
    </dgm:pt>
    <dgm:pt modelId="{723A07C7-3284-4E59-A2AB-29FCDBEB6A53}" type="parTrans" cxnId="{5BEB1E70-93AB-4DB5-9441-799BAE46F7F6}">
      <dgm:prSet/>
      <dgm:spPr/>
      <dgm:t>
        <a:bodyPr/>
        <a:lstStyle/>
        <a:p>
          <a:endParaRPr lang="ru-RU"/>
        </a:p>
      </dgm:t>
    </dgm:pt>
    <dgm:pt modelId="{85CC5E83-8E85-4469-AD3D-2D4477C97653}" type="sibTrans" cxnId="{5BEB1E70-93AB-4DB5-9441-799BAE46F7F6}">
      <dgm:prSet/>
      <dgm:spPr/>
      <dgm:t>
        <a:bodyPr/>
        <a:lstStyle/>
        <a:p>
          <a:endParaRPr lang="ru-RU"/>
        </a:p>
      </dgm:t>
    </dgm:pt>
    <dgm:pt modelId="{D2078E10-0F82-48BD-82E2-A51E7C5D49C4}">
      <dgm:prSet/>
      <dgm:spPr/>
      <dgm:t>
        <a:bodyPr/>
        <a:lstStyle/>
        <a:p>
          <a:r>
            <a:rPr lang="ru-RU" dirty="0" smtClean="0"/>
            <a:t>Индивидуальная подготовка</a:t>
          </a:r>
          <a:endParaRPr lang="ru-RU" dirty="0"/>
        </a:p>
      </dgm:t>
    </dgm:pt>
    <dgm:pt modelId="{276D669F-56C9-43E4-832E-B88204769EE9}" type="parTrans" cxnId="{D8FD1151-6F57-4E2D-B451-9897BC9F5E2F}">
      <dgm:prSet/>
      <dgm:spPr/>
      <dgm:t>
        <a:bodyPr/>
        <a:lstStyle/>
        <a:p>
          <a:endParaRPr lang="ru-RU"/>
        </a:p>
      </dgm:t>
    </dgm:pt>
    <dgm:pt modelId="{9B4296AC-4C1C-41B8-A908-B8D4F466C7F5}" type="sibTrans" cxnId="{D8FD1151-6F57-4E2D-B451-9897BC9F5E2F}">
      <dgm:prSet/>
      <dgm:spPr/>
      <dgm:t>
        <a:bodyPr/>
        <a:lstStyle/>
        <a:p>
          <a:endParaRPr lang="ru-RU"/>
        </a:p>
      </dgm:t>
    </dgm:pt>
    <dgm:pt modelId="{8BC3C5D5-1BE8-4556-A5AC-4FC18505A389}" type="pres">
      <dgm:prSet presAssocID="{96958A9B-1D8A-4ED8-A4A5-E4010A51EC40}" presName="CompostProcess" presStyleCnt="0">
        <dgm:presLayoutVars>
          <dgm:dir/>
          <dgm:resizeHandles val="exact"/>
        </dgm:presLayoutVars>
      </dgm:prSet>
      <dgm:spPr/>
    </dgm:pt>
    <dgm:pt modelId="{C8A662DC-F81E-4D66-9461-D83D0A2B28D4}" type="pres">
      <dgm:prSet presAssocID="{96958A9B-1D8A-4ED8-A4A5-E4010A51EC40}" presName="arrow" presStyleLbl="bgShp" presStyleIdx="0" presStyleCnt="1"/>
      <dgm:spPr/>
    </dgm:pt>
    <dgm:pt modelId="{F27BABAB-E126-4E03-B66D-8B94EDB8E2D3}" type="pres">
      <dgm:prSet presAssocID="{96958A9B-1D8A-4ED8-A4A5-E4010A51EC40}" presName="linearProcess" presStyleCnt="0"/>
      <dgm:spPr/>
    </dgm:pt>
    <dgm:pt modelId="{2949A07F-186F-4A3D-989C-3FCAC1C25235}" type="pres">
      <dgm:prSet presAssocID="{5C2355AE-9726-4A8A-A7E2-5F72F212983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6D8B72-44F7-48C4-86A7-EEEEA523CF04}" type="pres">
      <dgm:prSet presAssocID="{D77F0D0C-4ACE-45A4-A2C2-DF1BD8CA7983}" presName="sibTrans" presStyleCnt="0"/>
      <dgm:spPr/>
    </dgm:pt>
    <dgm:pt modelId="{D5A25BED-8494-4F65-8EC6-3C0C69A956AB}" type="pres">
      <dgm:prSet presAssocID="{D8AD489C-9FD6-466E-A140-A0682DF02B97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7D71A8-4363-470D-8D6C-7A72754658CE}" type="pres">
      <dgm:prSet presAssocID="{97E8AD3B-9F34-4F91-948E-0937211B0BA3}" presName="sibTrans" presStyleCnt="0"/>
      <dgm:spPr/>
    </dgm:pt>
    <dgm:pt modelId="{4D226FF9-86C8-4BA4-BD0C-F9F057703B4C}" type="pres">
      <dgm:prSet presAssocID="{C66ED5F5-34C9-47E1-9FFE-812499239839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ED7421-D507-4AAC-AC37-CEDF5ADD3DFC}" type="pres">
      <dgm:prSet presAssocID="{85CC5E83-8E85-4469-AD3D-2D4477C97653}" presName="sibTrans" presStyleCnt="0"/>
      <dgm:spPr/>
    </dgm:pt>
    <dgm:pt modelId="{54D58389-F34B-40DF-AC7A-2E4DC96A1860}" type="pres">
      <dgm:prSet presAssocID="{D2078E10-0F82-48BD-82E2-A51E7C5D49C4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40CA11-84ED-494C-B17C-BFA6DF1A5C21}" type="presOf" srcId="{D2078E10-0F82-48BD-82E2-A51E7C5D49C4}" destId="{54D58389-F34B-40DF-AC7A-2E4DC96A1860}" srcOrd="0" destOrd="0" presId="urn:microsoft.com/office/officeart/2005/8/layout/hProcess9"/>
    <dgm:cxn modelId="{F227762B-5D55-4536-8C7B-8D2EBE6D758C}" type="presOf" srcId="{D8AD489C-9FD6-466E-A140-A0682DF02B97}" destId="{D5A25BED-8494-4F65-8EC6-3C0C69A956AB}" srcOrd="0" destOrd="0" presId="urn:microsoft.com/office/officeart/2005/8/layout/hProcess9"/>
    <dgm:cxn modelId="{5BEB1E70-93AB-4DB5-9441-799BAE46F7F6}" srcId="{96958A9B-1D8A-4ED8-A4A5-E4010A51EC40}" destId="{C66ED5F5-34C9-47E1-9FFE-812499239839}" srcOrd="2" destOrd="0" parTransId="{723A07C7-3284-4E59-A2AB-29FCDBEB6A53}" sibTransId="{85CC5E83-8E85-4469-AD3D-2D4477C97653}"/>
    <dgm:cxn modelId="{C36C946D-7D45-43F5-96A7-36D2E21733D3}" type="presOf" srcId="{96958A9B-1D8A-4ED8-A4A5-E4010A51EC40}" destId="{8BC3C5D5-1BE8-4556-A5AC-4FC18505A389}" srcOrd="0" destOrd="0" presId="urn:microsoft.com/office/officeart/2005/8/layout/hProcess9"/>
    <dgm:cxn modelId="{D8FD1151-6F57-4E2D-B451-9897BC9F5E2F}" srcId="{96958A9B-1D8A-4ED8-A4A5-E4010A51EC40}" destId="{D2078E10-0F82-48BD-82E2-A51E7C5D49C4}" srcOrd="3" destOrd="0" parTransId="{276D669F-56C9-43E4-832E-B88204769EE9}" sibTransId="{9B4296AC-4C1C-41B8-A908-B8D4F466C7F5}"/>
    <dgm:cxn modelId="{1E2B3FB0-198C-49EF-BC72-D131088AE712}" srcId="{96958A9B-1D8A-4ED8-A4A5-E4010A51EC40}" destId="{5C2355AE-9726-4A8A-A7E2-5F72F2129832}" srcOrd="0" destOrd="0" parTransId="{57CA0D50-DD08-4C63-A70A-0DF020C190EB}" sibTransId="{D77F0D0C-4ACE-45A4-A2C2-DF1BD8CA7983}"/>
    <dgm:cxn modelId="{15C789C1-E67F-45AA-81BF-DAD93EEE6698}" srcId="{96958A9B-1D8A-4ED8-A4A5-E4010A51EC40}" destId="{D8AD489C-9FD6-466E-A140-A0682DF02B97}" srcOrd="1" destOrd="0" parTransId="{5A21EDB2-A69D-4FA5-AD3E-4AC4E4FAB97F}" sibTransId="{97E8AD3B-9F34-4F91-948E-0937211B0BA3}"/>
    <dgm:cxn modelId="{70A929A5-6AED-4C28-8C3A-CE7B1406CDCF}" type="presOf" srcId="{C66ED5F5-34C9-47E1-9FFE-812499239839}" destId="{4D226FF9-86C8-4BA4-BD0C-F9F057703B4C}" srcOrd="0" destOrd="0" presId="urn:microsoft.com/office/officeart/2005/8/layout/hProcess9"/>
    <dgm:cxn modelId="{CDFAF02B-804A-43BD-A195-42AD2C622D31}" type="presOf" srcId="{5C2355AE-9726-4A8A-A7E2-5F72F2129832}" destId="{2949A07F-186F-4A3D-989C-3FCAC1C25235}" srcOrd="0" destOrd="0" presId="urn:microsoft.com/office/officeart/2005/8/layout/hProcess9"/>
    <dgm:cxn modelId="{36EF26BB-1341-4D49-88B9-AD300C2C3614}" type="presParOf" srcId="{8BC3C5D5-1BE8-4556-A5AC-4FC18505A389}" destId="{C8A662DC-F81E-4D66-9461-D83D0A2B28D4}" srcOrd="0" destOrd="0" presId="urn:microsoft.com/office/officeart/2005/8/layout/hProcess9"/>
    <dgm:cxn modelId="{C78EB221-BFAE-408C-991F-5AF0DA1DB7A3}" type="presParOf" srcId="{8BC3C5D5-1BE8-4556-A5AC-4FC18505A389}" destId="{F27BABAB-E126-4E03-B66D-8B94EDB8E2D3}" srcOrd="1" destOrd="0" presId="urn:microsoft.com/office/officeart/2005/8/layout/hProcess9"/>
    <dgm:cxn modelId="{BB8E2018-7A5B-4AC1-923F-4F5F5FD9FE80}" type="presParOf" srcId="{F27BABAB-E126-4E03-B66D-8B94EDB8E2D3}" destId="{2949A07F-186F-4A3D-989C-3FCAC1C25235}" srcOrd="0" destOrd="0" presId="urn:microsoft.com/office/officeart/2005/8/layout/hProcess9"/>
    <dgm:cxn modelId="{93DF3C88-E50B-4CB0-A873-7F8E4AF143A8}" type="presParOf" srcId="{F27BABAB-E126-4E03-B66D-8B94EDB8E2D3}" destId="{526D8B72-44F7-48C4-86A7-EEEEA523CF04}" srcOrd="1" destOrd="0" presId="urn:microsoft.com/office/officeart/2005/8/layout/hProcess9"/>
    <dgm:cxn modelId="{CDA39152-E000-4181-98C2-0827B0D98E3D}" type="presParOf" srcId="{F27BABAB-E126-4E03-B66D-8B94EDB8E2D3}" destId="{D5A25BED-8494-4F65-8EC6-3C0C69A956AB}" srcOrd="2" destOrd="0" presId="urn:microsoft.com/office/officeart/2005/8/layout/hProcess9"/>
    <dgm:cxn modelId="{F7C73F14-655E-4483-916D-B3058C95DE64}" type="presParOf" srcId="{F27BABAB-E126-4E03-B66D-8B94EDB8E2D3}" destId="{5E7D71A8-4363-470D-8D6C-7A72754658CE}" srcOrd="3" destOrd="0" presId="urn:microsoft.com/office/officeart/2005/8/layout/hProcess9"/>
    <dgm:cxn modelId="{4DA490F2-8B9F-45E0-A007-2B3681B63038}" type="presParOf" srcId="{F27BABAB-E126-4E03-B66D-8B94EDB8E2D3}" destId="{4D226FF9-86C8-4BA4-BD0C-F9F057703B4C}" srcOrd="4" destOrd="0" presId="urn:microsoft.com/office/officeart/2005/8/layout/hProcess9"/>
    <dgm:cxn modelId="{2ACA1D17-D317-4044-9AFD-A8FEA553F0D0}" type="presParOf" srcId="{F27BABAB-E126-4E03-B66D-8B94EDB8E2D3}" destId="{AFED7421-D507-4AAC-AC37-CEDF5ADD3DFC}" srcOrd="5" destOrd="0" presId="urn:microsoft.com/office/officeart/2005/8/layout/hProcess9"/>
    <dgm:cxn modelId="{F8938A30-F1C8-424F-B39A-B909986BA02C}" type="presParOf" srcId="{F27BABAB-E126-4E03-B66D-8B94EDB8E2D3}" destId="{54D58389-F34B-40DF-AC7A-2E4DC96A1860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A662DC-F81E-4D66-9461-D83D0A2B28D4}">
      <dsp:nvSpPr>
        <dsp:cNvPr id="0" name=""/>
        <dsp:cNvSpPr/>
      </dsp:nvSpPr>
      <dsp:spPr>
        <a:xfrm>
          <a:off x="617219" y="0"/>
          <a:ext cx="6995160" cy="507342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49A07F-186F-4A3D-989C-3FCAC1C25235}">
      <dsp:nvSpPr>
        <dsp:cNvPr id="0" name=""/>
        <dsp:cNvSpPr/>
      </dsp:nvSpPr>
      <dsp:spPr>
        <a:xfrm>
          <a:off x="4118" y="1522028"/>
          <a:ext cx="1981051" cy="20293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Виртуальный учебный центр</a:t>
          </a:r>
          <a:endParaRPr lang="ru-RU" sz="1600" kern="1200" dirty="0"/>
        </a:p>
      </dsp:txBody>
      <dsp:txXfrm>
        <a:off x="100825" y="1618735"/>
        <a:ext cx="1787637" cy="1835956"/>
      </dsp:txXfrm>
    </dsp:sp>
    <dsp:sp modelId="{D5A25BED-8494-4F65-8EC6-3C0C69A956AB}">
      <dsp:nvSpPr>
        <dsp:cNvPr id="0" name=""/>
        <dsp:cNvSpPr/>
      </dsp:nvSpPr>
      <dsp:spPr>
        <a:xfrm>
          <a:off x="2084222" y="1522028"/>
          <a:ext cx="1981051" cy="20293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Смена «Погружение»</a:t>
          </a:r>
          <a:endParaRPr lang="ru-RU" sz="1600" kern="1200" dirty="0"/>
        </a:p>
      </dsp:txBody>
      <dsp:txXfrm>
        <a:off x="2180929" y="1618735"/>
        <a:ext cx="1787637" cy="1835956"/>
      </dsp:txXfrm>
    </dsp:sp>
    <dsp:sp modelId="{4D226FF9-86C8-4BA4-BD0C-F9F057703B4C}">
      <dsp:nvSpPr>
        <dsp:cNvPr id="0" name=""/>
        <dsp:cNvSpPr/>
      </dsp:nvSpPr>
      <dsp:spPr>
        <a:xfrm>
          <a:off x="4164326" y="1522028"/>
          <a:ext cx="1981051" cy="20293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Смена «Интеллект»</a:t>
          </a:r>
          <a:endParaRPr lang="ru-RU" sz="1600" kern="1200" dirty="0"/>
        </a:p>
      </dsp:txBody>
      <dsp:txXfrm>
        <a:off x="4261033" y="1618735"/>
        <a:ext cx="1787637" cy="1835956"/>
      </dsp:txXfrm>
    </dsp:sp>
    <dsp:sp modelId="{54D58389-F34B-40DF-AC7A-2E4DC96A1860}">
      <dsp:nvSpPr>
        <dsp:cNvPr id="0" name=""/>
        <dsp:cNvSpPr/>
      </dsp:nvSpPr>
      <dsp:spPr>
        <a:xfrm>
          <a:off x="6244430" y="1522028"/>
          <a:ext cx="1981051" cy="20293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Индивидуальная подготовка</a:t>
          </a:r>
          <a:endParaRPr lang="ru-RU" sz="1600" kern="1200" dirty="0"/>
        </a:p>
      </dsp:txBody>
      <dsp:txXfrm>
        <a:off x="6341137" y="1618735"/>
        <a:ext cx="1787637" cy="18359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0.15415</cdr:x>
      <cdr:y>0.72151</cdr:y>
    </cdr:from>
    <cdr:to>
      <cdr:x>0.26361</cdr:x>
      <cdr:y>0.89359</cdr:y>
    </cdr:to>
    <cdr:pic>
      <cdr:nvPicPr>
        <cdr:cNvPr id="2" name="Рисунок 1" descr="school-building-silhouette-image.png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 cstate="print">
          <a:lum bright="70000" contrast="-70000"/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1268623" y="3265543"/>
          <a:ext cx="900775" cy="778807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0.15415</cdr:x>
      <cdr:y>0.72151</cdr:y>
    </cdr:from>
    <cdr:to>
      <cdr:x>0.26361</cdr:x>
      <cdr:y>0.89359</cdr:y>
    </cdr:to>
    <cdr:pic>
      <cdr:nvPicPr>
        <cdr:cNvPr id="3" name="Рисунок 2" descr="school-building-silhouette-image.png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 cstate="print">
          <a:lum bright="70000" contrast="-70000"/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1268623" y="3265543"/>
          <a:ext cx="900775" cy="778807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F1B53B-AAF4-4297-8BB6-C14669C3D367}" type="datetimeFigureOut">
              <a:rPr lang="ru-RU" smtClean="0"/>
              <a:t>21.05.2018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4C1669-CAB9-4443-B464-84AA4F8379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983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587" cy="4961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915" y="1"/>
            <a:ext cx="2946674" cy="4961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5C44A-1585-453F-B0D0-96286476B8A6}" type="datetimeFigureOut">
              <a:rPr lang="ru-RU" smtClean="0"/>
              <a:t>21.05.2018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333" y="4716023"/>
            <a:ext cx="5439010" cy="44679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29"/>
            <a:ext cx="2945587" cy="4961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915" y="9429729"/>
            <a:ext cx="2946674" cy="4961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39AEAE-4969-4283-9273-30FF37B3A2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250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 descr="C:\Users\merzlyakova\Desktop\августовка_2016\Титульный слайд и обложка 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6463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PlumbCondensed Cond" pitchFamily="2" charset="-52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4FF35-8A8C-4691-810F-E8B40D846243}" type="datetimeFigureOut">
              <a:rPr lang="ru-RU" smtClean="0"/>
              <a:t>21.05.2018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F7422-C2D8-4196-9C9B-C0E9078761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558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4FF35-8A8C-4691-810F-E8B40D846243}" type="datetimeFigureOut">
              <a:rPr lang="ru-RU" smtClean="0"/>
              <a:t>21.05.2018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F7422-C2D8-4196-9C9B-C0E9078761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654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4FF35-8A8C-4691-810F-E8B40D846243}" type="datetimeFigureOut">
              <a:rPr lang="ru-RU" smtClean="0"/>
              <a:t>21.05.2018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F7422-C2D8-4196-9C9B-C0E9078761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685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4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19" b="70957"/>
          <a:stretch/>
        </p:blipFill>
        <p:spPr bwMode="auto">
          <a:xfrm>
            <a:off x="1" y="692696"/>
            <a:ext cx="6603482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082" b="2448"/>
          <a:stretch/>
        </p:blipFill>
        <p:spPr bwMode="auto">
          <a:xfrm>
            <a:off x="3419872" y="5499359"/>
            <a:ext cx="5724128" cy="1358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PlumbCondensed Cond" pitchFamily="2" charset="-52"/>
              </a:defRPr>
            </a:lvl1pPr>
            <a:lvl2pPr>
              <a:defRPr>
                <a:latin typeface="PlumbCondensed Cond" pitchFamily="2" charset="-52"/>
              </a:defRPr>
            </a:lvl2pPr>
            <a:lvl3pPr>
              <a:defRPr>
                <a:latin typeface="PlumbCondensed Cond" pitchFamily="2" charset="-52"/>
              </a:defRPr>
            </a:lvl3pPr>
            <a:lvl4pPr>
              <a:defRPr>
                <a:latin typeface="PlumbCondensed Cond" pitchFamily="2" charset="-52"/>
              </a:defRPr>
            </a:lvl4pPr>
            <a:lvl5pPr>
              <a:defRPr>
                <a:latin typeface="PlumbCondensed Cond" pitchFamily="2" charset="-52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4FF35-8A8C-4691-810F-E8B40D846243}" type="datetimeFigureOut">
              <a:rPr lang="ru-RU" smtClean="0"/>
              <a:t>21.05.2018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F7422-C2D8-4196-9C9B-C0E9078761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67544" y="-27384"/>
            <a:ext cx="8219256" cy="1143000"/>
          </a:xfrm>
        </p:spPr>
        <p:txBody>
          <a:bodyPr>
            <a:normAutofit/>
          </a:bodyPr>
          <a:lstStyle>
            <a:lvl1pPr algn="ctr">
              <a:lnSpc>
                <a:spcPct val="90000"/>
              </a:lnSpc>
              <a:defRPr lang="ru-RU" sz="4400" b="0" kern="1200" dirty="0">
                <a:solidFill>
                  <a:schemeClr val="accent5">
                    <a:lumMod val="75000"/>
                  </a:schemeClr>
                </a:solidFill>
                <a:latin typeface="PlumbCondensed Cond" pitchFamily="2" charset="-52"/>
                <a:ea typeface="+mj-ea"/>
                <a:cs typeface="+mj-cs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2827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4FF35-8A8C-4691-810F-E8B40D846243}" type="datetimeFigureOut">
              <a:rPr lang="ru-RU" smtClean="0"/>
              <a:t>21.05.2018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F7422-C2D8-4196-9C9B-C0E9078761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590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4FF35-8A8C-4691-810F-E8B40D846243}" type="datetimeFigureOut">
              <a:rPr lang="ru-RU" smtClean="0"/>
              <a:t>21.05.2018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F7422-C2D8-4196-9C9B-C0E9078761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347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4FF35-8A8C-4691-810F-E8B40D846243}" type="datetimeFigureOut">
              <a:rPr lang="ru-RU" smtClean="0"/>
              <a:t>21.05.2018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F7422-C2D8-4196-9C9B-C0E9078761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400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4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082" b="2448"/>
          <a:stretch/>
        </p:blipFill>
        <p:spPr bwMode="auto">
          <a:xfrm>
            <a:off x="3419872" y="5499359"/>
            <a:ext cx="5724128" cy="1358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lumbCondensed Cond" pitchFamily="2" charset="-52"/>
              </a:defRPr>
            </a:lvl1pPr>
          </a:lstStyle>
          <a:p>
            <a:fld id="{6C44FF35-8A8C-4691-810F-E8B40D846243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PlumbCondensed Cond" pitchFamily="2" charset="-52"/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lumbCondensed Cond" pitchFamily="2" charset="-52"/>
              </a:defRPr>
            </a:lvl1pPr>
          </a:lstStyle>
          <a:p>
            <a:fld id="{A9CF7422-C2D8-4196-9C9B-C0E9078761F0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0" name="Picture 4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19" b="70957"/>
          <a:stretch/>
        </p:blipFill>
        <p:spPr bwMode="auto">
          <a:xfrm>
            <a:off x="1" y="692696"/>
            <a:ext cx="6603482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67544" y="-27384"/>
            <a:ext cx="8219256" cy="1143000"/>
          </a:xfrm>
        </p:spPr>
        <p:txBody>
          <a:bodyPr>
            <a:normAutofit/>
          </a:bodyPr>
          <a:lstStyle>
            <a:lvl1pPr algn="ctr">
              <a:lnSpc>
                <a:spcPct val="90000"/>
              </a:lnSpc>
              <a:defRPr lang="ru-RU" sz="4400" b="0" kern="1200" dirty="0">
                <a:solidFill>
                  <a:schemeClr val="accent5">
                    <a:lumMod val="75000"/>
                  </a:schemeClr>
                </a:solidFill>
                <a:latin typeface="PlumbCondensed Cond" pitchFamily="2" charset="-52"/>
                <a:ea typeface="+mj-ea"/>
                <a:cs typeface="+mj-cs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3551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4FF35-8A8C-4691-810F-E8B40D846243}" type="datetimeFigureOut">
              <a:rPr lang="ru-RU" smtClean="0"/>
              <a:t>21.05.2018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F7422-C2D8-4196-9C9B-C0E9078761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539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4FF35-8A8C-4691-810F-E8B40D846243}" type="datetimeFigureOut">
              <a:rPr lang="ru-RU" smtClean="0"/>
              <a:t>21.05.2018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F7422-C2D8-4196-9C9B-C0E9078761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5492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4FF35-8A8C-4691-810F-E8B40D846243}" type="datetimeFigureOut">
              <a:rPr lang="ru-RU" smtClean="0"/>
              <a:t>21.05.2018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F7422-C2D8-4196-9C9B-C0E9078761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428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PlumbCondensed Cond" pitchFamily="2" charset="-52"/>
              </a:defRPr>
            </a:lvl1pPr>
          </a:lstStyle>
          <a:p>
            <a:fld id="{6C44FF35-8A8C-4691-810F-E8B40D846243}" type="datetimeFigureOut">
              <a:rPr lang="ru-RU" smtClean="0"/>
              <a:pPr/>
              <a:t>21.05.2018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PlumbCondensed Cond" pitchFamily="2" charset="-52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PlumbCondensed Cond" pitchFamily="2" charset="-52"/>
              </a:defRPr>
            </a:lvl1pPr>
          </a:lstStyle>
          <a:p>
            <a:fld id="{A9CF7422-C2D8-4196-9C9B-C0E9078761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23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PlumbCondensed Cond" pitchFamily="2" charset="-52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PlumbCondensed Cond" pitchFamily="2" charset="-52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PlumbCondensed Cond" pitchFamily="2" charset="-52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PlumbCondensed Cond" pitchFamily="2" charset="-52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PlumbCondensed Cond" pitchFamily="2" charset="-52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PlumbCondensed Cond" pitchFamily="2" charset="-52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900" spc="-81" dirty="0">
                <a:solidFill>
                  <a:srgbClr val="4F271C"/>
                </a:solidFill>
                <a:latin typeface="Arial"/>
              </a:rPr>
              <a:t>Об итогах организации и проведения всероссийской олимпиады школьников в Хабаровском крае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4581128"/>
            <a:ext cx="6400800" cy="105767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Плотникова Валентина Ивановна, консультант </a:t>
            </a:r>
            <a:r>
              <a:rPr lang="ru-RU" dirty="0"/>
              <a:t>отдела общего образования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5639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" name="Объект 5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7412367"/>
              </p:ext>
            </p:extLst>
          </p:nvPr>
        </p:nvGraphicFramePr>
        <p:xfrm>
          <a:off x="457200" y="1052736"/>
          <a:ext cx="8229600" cy="5073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Подготовка к олимпиадам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829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9401679"/>
              </p:ext>
            </p:extLst>
          </p:nvPr>
        </p:nvGraphicFramePr>
        <p:xfrm>
          <a:off x="457200" y="1412776"/>
          <a:ext cx="82296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</a:rPr>
                        <a:t>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</a:rPr>
                        <a:t>Количество участников от Хабаровского края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</a:rPr>
                        <a:t>Количество дипломов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</a:rPr>
                        <a:t>% (от общего количества участников)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</a:rPr>
                        <a:t>Количество призовых олимпиад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</a:rPr>
                        <a:t>2014</a:t>
                      </a:r>
                    </a:p>
                    <a:p>
                      <a:pPr algn="ctr"/>
                      <a:endParaRPr lang="ru-RU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</a:rPr>
                        <a:t>26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</a:rPr>
                        <a:t>50%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</a:rPr>
                        <a:t>2015</a:t>
                      </a:r>
                    </a:p>
                    <a:p>
                      <a:pPr algn="ctr"/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</a:rPr>
                        <a:t>20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</a:rPr>
                        <a:t>2016</a:t>
                      </a:r>
                    </a:p>
                    <a:p>
                      <a:pPr algn="ctr"/>
                      <a:endParaRPr lang="ru-RU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</a:rPr>
                        <a:t>21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</a:rPr>
                        <a:t>чел.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</a:rPr>
                        <a:t>29%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</a:rPr>
                        <a:t>2017</a:t>
                      </a:r>
                    </a:p>
                    <a:p>
                      <a:pPr algn="ctr"/>
                      <a:endParaRPr lang="ru-RU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</a:rPr>
                        <a:t>34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</a:rPr>
                        <a:t>чел.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</a:rPr>
                        <a:t>35,2%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2018</a:t>
                      </a:r>
                    </a:p>
                    <a:p>
                      <a:pPr algn="ctr"/>
                      <a:endParaRPr lang="ru-RU" sz="2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41 чел.</a:t>
                      </a:r>
                      <a:endParaRPr lang="ru-RU" sz="2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  <a:endParaRPr lang="ru-RU" sz="2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41%</a:t>
                      </a:r>
                      <a:endParaRPr lang="ru-RU" sz="2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Заключительный этап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58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26628" y="1351309"/>
            <a:ext cx="8690744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/>
              <a:t>- недостаточная поддержка и сопровождение интеллектуально одаренных детей на уровне муниципальных районов края;</a:t>
            </a:r>
          </a:p>
          <a:p>
            <a:pPr>
              <a:buFontTx/>
              <a:buChar char="-"/>
            </a:pPr>
            <a:r>
              <a:rPr lang="ru-RU" sz="1800" dirty="0" smtClean="0"/>
              <a:t>недостаточный </a:t>
            </a:r>
            <a:r>
              <a:rPr lang="ru-RU" sz="1800" dirty="0"/>
              <a:t>уровень взаимодействия с высшей школой при подготовке к олимпиадам в городских округах и муниципальных районах края (внедрение каскадного метода подготовки к олимпиадам всех уровней</a:t>
            </a:r>
            <a:r>
              <a:rPr lang="ru-RU" sz="1800" dirty="0" smtClean="0"/>
              <a:t>).</a:t>
            </a:r>
          </a:p>
          <a:p>
            <a:pPr>
              <a:buFontTx/>
              <a:buChar char="-"/>
            </a:pPr>
            <a:endParaRPr lang="ru-RU" sz="1800" dirty="0"/>
          </a:p>
          <a:p>
            <a:pPr marL="0" indent="0">
              <a:buNone/>
            </a:pPr>
            <a:r>
              <a:rPr lang="ru-RU" sz="1800" dirty="0" smtClean="0"/>
              <a:t>Для </a:t>
            </a:r>
            <a:r>
              <a:rPr lang="ru-RU" sz="1800" dirty="0"/>
              <a:t>решения этих вопросов, дальнейшего развития олимпиадного движения в Хабаровском крае, повышения его статуса, массовости, результативности, конкурентоспособности победителей и призеров регионального этапа олимпиады на заключительном этапе олимпиады необходимо:</a:t>
            </a:r>
          </a:p>
          <a:p>
            <a:pPr>
              <a:buFontTx/>
              <a:buChar char="-"/>
            </a:pPr>
            <a:r>
              <a:rPr lang="ru-RU" sz="1800" dirty="0" smtClean="0"/>
              <a:t>формирование </a:t>
            </a:r>
            <a:r>
              <a:rPr lang="ru-RU" sz="1800" dirty="0"/>
              <a:t>среды для выявления и поддержки талантливых детей в крае через: расширение олимпиад и конкурсов; </a:t>
            </a:r>
            <a:endParaRPr lang="ru-RU" sz="1800" dirty="0" smtClean="0"/>
          </a:p>
          <a:p>
            <a:pPr>
              <a:buFontTx/>
              <a:buChar char="-"/>
            </a:pPr>
            <a:r>
              <a:rPr lang="ru-RU" sz="1800" dirty="0" smtClean="0"/>
              <a:t>формирование </a:t>
            </a:r>
            <a:r>
              <a:rPr lang="ru-RU" sz="1800" dirty="0"/>
              <a:t>персонифицированного банка одаренных детей и </a:t>
            </a:r>
            <a:r>
              <a:rPr lang="ru-RU" sz="1800" dirty="0" smtClean="0"/>
              <a:t>педагогов; </a:t>
            </a:r>
          </a:p>
          <a:p>
            <a:pPr>
              <a:buFontTx/>
              <a:buChar char="-"/>
            </a:pPr>
            <a:r>
              <a:rPr lang="ru-RU" sz="1800" dirty="0" smtClean="0"/>
              <a:t>совершенствование </a:t>
            </a:r>
            <a:r>
              <a:rPr lang="ru-RU" sz="1800" dirty="0"/>
              <a:t>системы сопровождения и поддержки одаренных </a:t>
            </a:r>
            <a:r>
              <a:rPr lang="ru-RU" sz="1800" dirty="0" smtClean="0"/>
              <a:t>детей. </a:t>
            </a:r>
          </a:p>
          <a:p>
            <a:pPr marL="0" indent="0">
              <a:buNone/>
            </a:pPr>
            <a:endParaRPr lang="ru-RU" sz="1800" dirty="0" smtClean="0"/>
          </a:p>
          <a:p>
            <a:pPr>
              <a:buFontTx/>
              <a:buChar char="-"/>
            </a:pPr>
            <a:endParaRPr lang="ru-RU" sz="1600" dirty="0"/>
          </a:p>
          <a:p>
            <a:endParaRPr lang="ru-RU" sz="1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265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олимпиады</a:t>
            </a:r>
            <a:endParaRPr lang="ru-RU" dirty="0"/>
          </a:p>
        </p:txBody>
      </p:sp>
      <p:pic>
        <p:nvPicPr>
          <p:cNvPr id="4" name="Picture 4" descr="C:\Users\merzlyakova\Desktop\Transport-vector2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3" t="16151" r="9841" b="10021"/>
          <a:stretch/>
        </p:blipFill>
        <p:spPr bwMode="auto">
          <a:xfrm>
            <a:off x="1907704" y="1600200"/>
            <a:ext cx="6120679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ятиугольник 5"/>
          <p:cNvSpPr/>
          <p:nvPr/>
        </p:nvSpPr>
        <p:spPr>
          <a:xfrm flipH="1">
            <a:off x="4583562" y="4407707"/>
            <a:ext cx="3024336" cy="905768"/>
          </a:xfrm>
          <a:prstGeom prst="homePlate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школьный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7" name="Пятиугольник 6"/>
          <p:cNvSpPr/>
          <p:nvPr/>
        </p:nvSpPr>
        <p:spPr>
          <a:xfrm flipH="1">
            <a:off x="732890" y="3704470"/>
            <a:ext cx="3603037" cy="905768"/>
          </a:xfrm>
          <a:prstGeom prst="homePlate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муниципальный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8" name="Пятиугольник 7"/>
          <p:cNvSpPr/>
          <p:nvPr/>
        </p:nvSpPr>
        <p:spPr>
          <a:xfrm flipH="1">
            <a:off x="4788024" y="3014312"/>
            <a:ext cx="3384377" cy="905768"/>
          </a:xfrm>
          <a:prstGeom prst="homePlate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региональный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9" name="Пятиугольник 8"/>
          <p:cNvSpPr/>
          <p:nvPr/>
        </p:nvSpPr>
        <p:spPr>
          <a:xfrm flipH="1">
            <a:off x="883075" y="2314118"/>
            <a:ext cx="3302665" cy="905768"/>
          </a:xfrm>
          <a:prstGeom prst="homePlate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всероссийский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0" name="Пятиугольник 9"/>
          <p:cNvSpPr/>
          <p:nvPr/>
        </p:nvSpPr>
        <p:spPr>
          <a:xfrm flipH="1">
            <a:off x="6503742" y="5173855"/>
            <a:ext cx="1008112" cy="905768"/>
          </a:xfrm>
          <a:prstGeom prst="homePlate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22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1" name="Пятиугольник 10"/>
          <p:cNvSpPr/>
          <p:nvPr/>
        </p:nvSpPr>
        <p:spPr>
          <a:xfrm flipH="1">
            <a:off x="2030351" y="4407707"/>
            <a:ext cx="1008112" cy="905768"/>
          </a:xfrm>
          <a:prstGeom prst="homePlate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22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2" name="Пятиугольник 11"/>
          <p:cNvSpPr/>
          <p:nvPr/>
        </p:nvSpPr>
        <p:spPr>
          <a:xfrm flipH="1">
            <a:off x="2030351" y="1490486"/>
            <a:ext cx="1008112" cy="905768"/>
          </a:xfrm>
          <a:prstGeom prst="homePlate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22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3" name="Пятиугольник 12"/>
          <p:cNvSpPr/>
          <p:nvPr/>
        </p:nvSpPr>
        <p:spPr>
          <a:xfrm flipH="1">
            <a:off x="6480212" y="2178354"/>
            <a:ext cx="1008112" cy="905768"/>
          </a:xfrm>
          <a:prstGeom prst="homePlate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22</a:t>
            </a:r>
            <a:endParaRPr lang="ru-RU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22741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518976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Участники </a:t>
            </a:r>
            <a:r>
              <a:rPr lang="ru-RU" dirty="0"/>
              <a:t>школьного этапа олимпиады школьников</a:t>
            </a:r>
          </a:p>
        </p:txBody>
      </p:sp>
      <p:pic>
        <p:nvPicPr>
          <p:cNvPr id="10" name="Picture 6" descr="Картинки по запросу человечек рисунок 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284984"/>
            <a:ext cx="792088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Картинки по запросу человечек рисунок 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772816"/>
            <a:ext cx="792088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142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91102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Олимпиада в 4 классах</a:t>
            </a:r>
            <a:endParaRPr lang="ru-RU" dirty="0"/>
          </a:p>
        </p:txBody>
      </p:sp>
      <p:sp>
        <p:nvSpPr>
          <p:cNvPr id="9" name="Пятиугольник 8"/>
          <p:cNvSpPr/>
          <p:nvPr/>
        </p:nvSpPr>
        <p:spPr>
          <a:xfrm flipH="1">
            <a:off x="683568" y="5085184"/>
            <a:ext cx="2736304" cy="905768"/>
          </a:xfrm>
          <a:prstGeom prst="homePlate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16507 (10584)</a:t>
            </a:r>
            <a:endParaRPr lang="ru-RU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774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7904278"/>
              </p:ext>
            </p:extLst>
          </p:nvPr>
        </p:nvGraphicFramePr>
        <p:xfrm>
          <a:off x="457200" y="1600200"/>
          <a:ext cx="8229600" cy="434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243253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Bookman Old Style" panose="02050604050505020204" pitchFamily="18" charset="0"/>
                        </a:rPr>
                        <a:t>Год</a:t>
                      </a:r>
                      <a:r>
                        <a:rPr lang="ru-RU" sz="2400" baseline="0" dirty="0" smtClean="0">
                          <a:latin typeface="Bookman Old Style" panose="02050604050505020204" pitchFamily="18" charset="0"/>
                        </a:rPr>
                        <a:t> участия</a:t>
                      </a:r>
                      <a:endParaRPr lang="ru-RU" sz="2400" dirty="0">
                        <a:latin typeface="Bookman Old Style" panose="0205060405050502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Bookman Old Style" panose="02050604050505020204" pitchFamily="18" charset="0"/>
                        </a:rPr>
                        <a:t>Количество участников</a:t>
                      </a:r>
                      <a:endParaRPr lang="ru-RU" sz="2400" dirty="0">
                        <a:latin typeface="Bookman Old Style" panose="0205060405050502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Bookman Old Style" panose="02050604050505020204" pitchFamily="18" charset="0"/>
                        </a:rPr>
                        <a:t>Количество победителей и призеров</a:t>
                      </a:r>
                      <a:endParaRPr lang="ru-RU" sz="2400" dirty="0">
                        <a:latin typeface="Bookman Old Style" panose="02050604050505020204" pitchFamily="18" charset="0"/>
                      </a:endParaRPr>
                    </a:p>
                  </a:txBody>
                  <a:tcPr anchor="ctr"/>
                </a:tc>
              </a:tr>
              <a:tr h="95827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Bookman Old Style" panose="02050604050505020204" pitchFamily="18" charset="0"/>
                        </a:rPr>
                        <a:t>2018 год</a:t>
                      </a:r>
                      <a:endParaRPr lang="ru-RU" sz="2400" dirty="0">
                        <a:latin typeface="Bookman Old Style" panose="0205060405050502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Bookman Old Style" panose="02050604050505020204" pitchFamily="18" charset="0"/>
                        </a:rPr>
                        <a:t>11109</a:t>
                      </a:r>
                      <a:endParaRPr lang="ru-RU" sz="2400" dirty="0">
                        <a:latin typeface="Bookman Old Style" panose="0205060405050502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Bookman Old Style" panose="02050604050505020204" pitchFamily="18" charset="0"/>
                        </a:rPr>
                        <a:t>2</a:t>
                      </a:r>
                      <a:r>
                        <a:rPr lang="ru-RU" sz="2400" baseline="0" dirty="0" smtClean="0">
                          <a:latin typeface="Bookman Old Style" panose="02050604050505020204" pitchFamily="18" charset="0"/>
                        </a:rPr>
                        <a:t> 418</a:t>
                      </a:r>
                      <a:endParaRPr lang="ru-RU" sz="2400" dirty="0">
                        <a:latin typeface="Bookman Old Style" panose="02050604050505020204" pitchFamily="18" charset="0"/>
                      </a:endParaRPr>
                    </a:p>
                  </a:txBody>
                  <a:tcPr anchor="ctr"/>
                </a:tc>
              </a:tr>
              <a:tr h="95827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Bookman Old Style" panose="02050604050505020204" pitchFamily="18" charset="0"/>
                        </a:rPr>
                        <a:t>2017 год</a:t>
                      </a:r>
                      <a:endParaRPr lang="ru-RU" sz="2400" b="1" dirty="0">
                        <a:latin typeface="Bookman Old Style" panose="0205060405050502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Bookman Old Style" panose="02050604050505020204" pitchFamily="18" charset="0"/>
                        </a:rPr>
                        <a:t>10 923</a:t>
                      </a:r>
                      <a:endParaRPr lang="ru-RU" sz="2400" b="1" dirty="0">
                        <a:latin typeface="Bookman Old Style" panose="0205060405050502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Bookman Old Style" panose="02050604050505020204" pitchFamily="18" charset="0"/>
                        </a:rPr>
                        <a:t>2 251</a:t>
                      </a:r>
                      <a:endParaRPr lang="ru-RU" sz="2400" b="1" dirty="0">
                        <a:latin typeface="Bookman Old Style" panose="020506040505050202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Муниципальный этап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275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384489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Региональный этап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6336" y="234578"/>
            <a:ext cx="1432684" cy="1365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70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491178"/>
              </p:ext>
            </p:extLst>
          </p:nvPr>
        </p:nvGraphicFramePr>
        <p:xfrm>
          <a:off x="457200" y="116632"/>
          <a:ext cx="8363274" cy="65002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0424"/>
                <a:gridCol w="3384376"/>
                <a:gridCol w="2447268"/>
                <a:gridCol w="1801206"/>
              </a:tblGrid>
              <a:tr h="648072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 п/п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предметов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Количество участников в разрезе предметов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8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2017 </a:t>
                      </a:r>
                      <a:r>
                        <a:rPr lang="ru-RU" sz="1600" dirty="0">
                          <a:effectLst/>
                        </a:rPr>
                        <a:t>год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2018 </a:t>
                      </a:r>
                      <a:r>
                        <a:rPr lang="ru-RU" sz="1600" dirty="0">
                          <a:effectLst/>
                        </a:rPr>
                        <a:t>год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  <a:tr h="2271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Астрономия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+mn-lt"/>
                          <a:ea typeface="+mn-ea"/>
                        </a:rPr>
                        <a:t>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  <a:tr h="2271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Французскому языку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  <a:tr h="2271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География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  <a:tr h="2271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Английский язык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72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  <a:tr h="2271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Немецкий язык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  <a:tr h="2271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Русский язык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  <a:tr h="2271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Литература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  <a:tr h="2271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Математика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  <a:tr h="2271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Физика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  <a:tr h="2271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Информатика и ИКТ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  <a:tr h="2271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11.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Химия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  <a:tr h="2271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История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  <a:tr h="2271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13.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Право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  <a:tr h="2271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14.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Обществознание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  <a:tr h="2271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15.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Экономика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  <a:tr h="2271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16.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Технология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  <a:tr h="45420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17.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Основы безопасности жизнедеятельности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  <a:tr h="2271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18.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Физическая культура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  <a:tr h="2271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19.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Биология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  <a:tr h="2271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МХК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  <a:tr h="2271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21.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Китайский язык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  <a:tr h="2271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22.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Экология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95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9362259"/>
              </p:ext>
            </p:extLst>
          </p:nvPr>
        </p:nvGraphicFramePr>
        <p:xfrm>
          <a:off x="467544" y="531007"/>
          <a:ext cx="8384331" cy="60742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309"/>
                <a:gridCol w="4997661"/>
                <a:gridCol w="2795361"/>
              </a:tblGrid>
              <a:tr h="312563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№ п/п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городского округа, муниципального района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Количество олимпиад, в которых не приняли участие в 2017 (2016)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</a:tr>
              <a:tr h="283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Амурский район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 (7)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</a:tr>
              <a:tr h="283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Аяно-Майский район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18 (16)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</a:tr>
              <a:tr h="283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3.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Бикинский</a:t>
                      </a:r>
                      <a:r>
                        <a:rPr lang="ru-RU" sz="1600" dirty="0">
                          <a:effectLst/>
                        </a:rPr>
                        <a:t> район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 (7)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</a:tr>
              <a:tr h="283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4.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Ванинский район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 (9)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</a:tr>
              <a:tr h="283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5.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Верхнебуреинский район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9 (9)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</a:tr>
              <a:tr h="2471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6.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Вяземский район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7 (9)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</a:tr>
              <a:tr h="283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7.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г. Комсомольск-на-Амуре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 (1)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</a:tr>
              <a:tr h="283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8.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Комсомольский район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7 (8)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</a:tr>
              <a:tr h="283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9.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Район имени Лазо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9 (8)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</a:tr>
              <a:tr h="283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10.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Нанайский район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7 (10)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</a:tr>
              <a:tr h="283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11.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Николаевский район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 (5)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</a:tr>
              <a:tr h="283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12.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Охотский район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11 (16)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</a:tr>
              <a:tr h="283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13.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Район имени Полины Осипенко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11 (15)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</a:tr>
              <a:tr h="283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14.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Советско-Гаванский район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 (5)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</a:tr>
              <a:tr h="283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15.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Солнечный район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 (2)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</a:tr>
              <a:tr h="283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16.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Тугуро-Чумиканский район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18 (18)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</a:tr>
              <a:tr h="283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17.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Ульчский район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13 (13)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</a:tr>
              <a:tr h="283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18.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Хабаровский район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 (14)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</a:tr>
              <a:tr h="283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19.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г. Хабаровск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 (0)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126" marR="66126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-387424"/>
            <a:ext cx="8219256" cy="918431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"Количество </a:t>
            </a:r>
            <a:r>
              <a:rPr lang="ru-RU" sz="3200" dirty="0"/>
              <a:t>участников в разрезе городских округов и муниципальных районов края</a:t>
            </a:r>
            <a:r>
              <a:rPr lang="ru-RU" sz="3200" dirty="0" smtClean="0"/>
              <a:t>"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10143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115616"/>
            <a:ext cx="820374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- МБОУ Лицей № 1 г. Комсомольск-на-Амуре – 22 человека (12);</a:t>
            </a:r>
          </a:p>
          <a:p>
            <a:pPr marL="0" indent="0">
              <a:buNone/>
            </a:pPr>
            <a:r>
              <a:rPr lang="ru-RU" sz="2400" dirty="0"/>
              <a:t>- МАОУ Лицей инновационных технологий г. Хабаровска – 19 человек (17);</a:t>
            </a:r>
          </a:p>
          <a:p>
            <a:pPr marL="0" indent="0">
              <a:buNone/>
            </a:pPr>
            <a:r>
              <a:rPr lang="ru-RU" sz="2400" dirty="0"/>
              <a:t>- МБОУ гимназия № 5 г. Хабаровска – 15 человек (11);</a:t>
            </a:r>
          </a:p>
          <a:p>
            <a:pPr marL="0" indent="0">
              <a:buNone/>
            </a:pPr>
            <a:r>
              <a:rPr lang="ru-RU" sz="2400" dirty="0"/>
              <a:t>- МБОУ "Математический лицей" – 13 человек (9);</a:t>
            </a:r>
          </a:p>
          <a:p>
            <a:pPr marL="0" indent="0">
              <a:buNone/>
            </a:pPr>
            <a:r>
              <a:rPr lang="ru-RU" sz="2400" dirty="0"/>
              <a:t>- МАОУ гимназия № 3 г. Хабаровска – 9 человек (3);</a:t>
            </a:r>
          </a:p>
          <a:p>
            <a:pPr marL="0" indent="0">
              <a:buNone/>
            </a:pPr>
            <a:r>
              <a:rPr lang="ru-RU" sz="2400" dirty="0"/>
              <a:t>- МБОУ СОШ № 1 Советская Гавань – 7 человек (7);</a:t>
            </a:r>
          </a:p>
          <a:p>
            <a:pPr marL="0" indent="0">
              <a:buNone/>
            </a:pPr>
            <a:r>
              <a:rPr lang="ru-RU" sz="2400" dirty="0"/>
              <a:t>- МБОУ СОШ № 1 </a:t>
            </a:r>
            <a:r>
              <a:rPr lang="ru-RU" sz="2400" dirty="0" err="1"/>
              <a:t>р.п</a:t>
            </a:r>
            <a:r>
              <a:rPr lang="ru-RU" sz="2400" dirty="0"/>
              <a:t>. Солнечный Солнечного муниципального района – 5 человек (10);</a:t>
            </a:r>
          </a:p>
          <a:p>
            <a:pPr marL="0" indent="0">
              <a:buNone/>
            </a:pPr>
            <a:r>
              <a:rPr lang="ru-RU" sz="2400" dirty="0"/>
              <a:t>- МОУ гимназия № 9 г. Комсомольска-на-Амуре – 5 человек (6);</a:t>
            </a:r>
          </a:p>
          <a:p>
            <a:pPr marL="0" indent="0">
              <a:buNone/>
            </a:pPr>
            <a:r>
              <a:rPr lang="ru-RU" sz="2400" dirty="0"/>
              <a:t>- МБОУ СОШ № 80 г. Хабаровска – 4 человек (8).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Школы-лидеры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181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2">
      <a:majorFont>
        <a:latin typeface="PlumbCondensed Cond"/>
        <a:ea typeface=""/>
        <a:cs typeface=""/>
      </a:majorFont>
      <a:minorFont>
        <a:latin typeface="PlumbCondensed C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7548</TotalTime>
  <Words>714</Words>
  <Application>Microsoft Office PowerPoint</Application>
  <PresentationFormat>Экран (4:3)</PresentationFormat>
  <Paragraphs>242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PlumbCondensed Cond</vt:lpstr>
      <vt:lpstr>Arial</vt:lpstr>
      <vt:lpstr>Bookman Old Style</vt:lpstr>
      <vt:lpstr>Calibri</vt:lpstr>
      <vt:lpstr>Franklin Gothic Book</vt:lpstr>
      <vt:lpstr>Times New Roman</vt:lpstr>
      <vt:lpstr>Тема Office</vt:lpstr>
      <vt:lpstr>Об итогах организации и проведения всероссийской олимпиады школьников в Хабаровском крае</vt:lpstr>
      <vt:lpstr>Этапы олимпиады</vt:lpstr>
      <vt:lpstr>Участники школьного этапа олимпиады школьников</vt:lpstr>
      <vt:lpstr>Олимпиада в 4 классах</vt:lpstr>
      <vt:lpstr>Муниципальный этап</vt:lpstr>
      <vt:lpstr>Региональный этап</vt:lpstr>
      <vt:lpstr>Презентация PowerPoint</vt:lpstr>
      <vt:lpstr>"Количество участников в разрезе городских округов и муниципальных районов края"</vt:lpstr>
      <vt:lpstr>Школы-лидеры</vt:lpstr>
      <vt:lpstr>Подготовка к олимпиадам</vt:lpstr>
      <vt:lpstr>Заключительный этап </vt:lpstr>
      <vt:lpstr>Проблемы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Игоревна Мерзлякова</dc:creator>
  <cp:lastModifiedBy>Оксана Леонидовна Шаталова</cp:lastModifiedBy>
  <cp:revision>563</cp:revision>
  <cp:lastPrinted>2017-05-11T04:29:04Z</cp:lastPrinted>
  <dcterms:created xsi:type="dcterms:W3CDTF">2016-07-21T23:34:43Z</dcterms:created>
  <dcterms:modified xsi:type="dcterms:W3CDTF">2018-05-21T04:31:26Z</dcterms:modified>
</cp:coreProperties>
</file>