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58" r:id="rId6"/>
    <p:sldId id="260" r:id="rId7"/>
    <p:sldId id="261" r:id="rId8"/>
    <p:sldId id="262" r:id="rId9"/>
    <p:sldId id="271" r:id="rId10"/>
    <p:sldId id="269" r:id="rId11"/>
    <p:sldId id="263" r:id="rId12"/>
    <p:sldId id="270" r:id="rId13"/>
    <p:sldId id="264" r:id="rId14"/>
    <p:sldId id="265" r:id="rId15"/>
    <p:sldId id="266" r:id="rId16"/>
    <p:sldId id="267" r:id="rId17"/>
    <p:sldId id="273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5039265" cy="13743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Математические методы в генетическом анализе</a:t>
            </a:r>
            <a:br>
              <a:rPr lang="ru-RU" dirty="0" smtClean="0">
                <a:latin typeface="Georgia" pitchFamily="18" charset="0"/>
                <a:cs typeface="Times New Roman" pitchFamily="18" charset="0"/>
              </a:rPr>
            </a:br>
            <a:endParaRPr lang="en-US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8260" y="5261460"/>
            <a:ext cx="4275740" cy="137434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Выполнил: ученик </a:t>
            </a:r>
            <a:r>
              <a:rPr lang="en-US" sz="1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9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А класса </a:t>
            </a:r>
            <a:r>
              <a:rPr lang="ru-RU" sz="1800" b="1" dirty="0" err="1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Комаричев</a:t>
            </a:r>
            <a:r>
              <a:rPr lang="ru-RU" sz="18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Богдан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4950" y="5872280"/>
            <a:ext cx="593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Руководители</a:t>
            </a:r>
            <a:r>
              <a:rPr lang="en-US" b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Georgia" pitchFamily="18" charset="0"/>
                <a:cs typeface="Times New Roman" pitchFamily="18" charset="0"/>
              </a:rPr>
              <a:t>Сваткова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Ольга Сергеевна, </a:t>
            </a:r>
            <a:endParaRPr lang="en-US" b="1" dirty="0" smtClean="0">
              <a:latin typeface="Georgia" pitchFamily="18" charset="0"/>
              <a:cs typeface="Times New Roman" pitchFamily="18" charset="0"/>
            </a:endParaRPr>
          </a:p>
          <a:p>
            <a:pPr algn="r"/>
            <a:r>
              <a:rPr lang="en-US" b="1" dirty="0" smtClean="0">
                <a:latin typeface="Georgia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Лёгоньких Татьяна Ивановна</a:t>
            </a: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Наследование пола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1596540"/>
            <a:ext cx="8093364" cy="36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1671" y="5566870"/>
            <a:ext cx="7167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Какова вероятность рождения мальчика</a:t>
            </a:r>
            <a:r>
              <a:rPr lang="en-US" sz="2800" dirty="0" smtClean="0">
                <a:latin typeface="Georgia" pitchFamily="18" charset="0"/>
              </a:rPr>
              <a:t>?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26" name="Picture 2" descr="C:\Users\user\Pictures\MacBaby_5569_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20736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Цвет и структура волос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6" y="2556848"/>
            <a:ext cx="914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4343" y="1633518"/>
            <a:ext cx="809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У моей мамы тёмные прямые волосы, а у моего папы тёмные кучерявые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b="1" dirty="0">
                <a:latin typeface="Georgia" pitchFamily="18" charset="0"/>
              </a:rPr>
              <a:t>Какова вероятность появления в этой семье ребенка с прямыми светлыми волосами?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85"/>
            <a:ext cx="9144000" cy="38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260" y="1291130"/>
            <a:ext cx="7482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У моей мамы серые глаза, а у моего папы карие. Какова вероятность того, что ребенок унаследует материнский признак?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Следует отметить, что для мамы будет характерен только один возможный генотип </a:t>
            </a:r>
            <a:r>
              <a:rPr lang="ru-RU" i="1" dirty="0" err="1" smtClean="0">
                <a:latin typeface="Georgia" pitchFamily="18" charset="0"/>
              </a:rPr>
              <a:t>аа</a:t>
            </a:r>
            <a:r>
              <a:rPr lang="ru-RU" i="1" dirty="0" smtClean="0">
                <a:latin typeface="Georgia" pitchFamily="18" charset="0"/>
              </a:rPr>
              <a:t>,</a:t>
            </a:r>
            <a:r>
              <a:rPr lang="ru-RU" dirty="0" smtClean="0">
                <a:latin typeface="Georgia" pitchFamily="18" charset="0"/>
              </a:rPr>
              <a:t> тогда как для отца возможны генотипы двух вариантов </a:t>
            </a:r>
            <a:r>
              <a:rPr lang="ru-RU" i="1" dirty="0" smtClean="0">
                <a:latin typeface="Georgia" pitchFamily="18" charset="0"/>
              </a:rPr>
              <a:t>АА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i="1" dirty="0" err="1" smtClean="0">
                <a:latin typeface="Georgia" pitchFamily="18" charset="0"/>
              </a:rPr>
              <a:t>Аа</a:t>
            </a:r>
            <a:r>
              <a:rPr lang="ru-RU" dirty="0" smtClean="0">
                <a:latin typeface="Georgia" pitchFamily="18" charset="0"/>
              </a:rPr>
              <a:t>.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75" y="374900"/>
            <a:ext cx="274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eorgia" pitchFamily="18" charset="0"/>
              </a:rPr>
              <a:t>Цвет глаз</a:t>
            </a:r>
            <a:endParaRPr lang="ru-RU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733"/>
            <a:ext cx="9144000" cy="3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Georgia" pitchFamily="18" charset="0"/>
              </a:rPr>
              <a:t>Цвет глаз</a:t>
            </a:r>
            <a:endParaRPr lang="ru-RU" sz="48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60" y="5566870"/>
            <a:ext cx="686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itchFamily="18" charset="0"/>
              </a:rPr>
              <a:t>У моей мамы серые глаза, а у моего папы карие. Какова вероятность того, что ребенок унаследует материнский признак?</a:t>
            </a:r>
          </a:p>
        </p:txBody>
      </p:sp>
      <p:pic>
        <p:nvPicPr>
          <p:cNvPr id="21508" name="Picture 4" descr="http://lol24.ee/public/pics/107/107568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980" y="4670981"/>
            <a:ext cx="2147020" cy="215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Резус фактор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0" y="2676525"/>
            <a:ext cx="9143999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2876" y="1749245"/>
            <a:ext cx="884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Georgia" pitchFamily="18" charset="0"/>
              </a:rPr>
              <a:t>Оба родителя имеют положительный резус-фактор, какова вероятность рождения ребенка с отрицательным </a:t>
            </a:r>
            <a:r>
              <a:rPr lang="ru-RU" b="1" dirty="0" smtClean="0">
                <a:latin typeface="Georgia" pitchFamily="18" charset="0"/>
              </a:rPr>
              <a:t>резус-фактор</a:t>
            </a:r>
            <a:r>
              <a:rPr lang="ru-RU" b="1" dirty="0">
                <a:latin typeface="Georgia" pitchFamily="18" charset="0"/>
              </a:rPr>
              <a:t>о</a:t>
            </a:r>
            <a:r>
              <a:rPr lang="ru-RU" b="1" dirty="0" smtClean="0">
                <a:latin typeface="Georgia" pitchFamily="18" charset="0"/>
              </a:rPr>
              <a:t>м </a:t>
            </a:r>
            <a:r>
              <a:rPr lang="ru-RU" b="1" dirty="0">
                <a:latin typeface="Georgia" pitchFamily="18" charset="0"/>
              </a:rPr>
              <a:t>у этой супружеской пары?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Georgia" pitchFamily="18" charset="0"/>
              </a:rPr>
              <a:t>Группа крови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" y="1291131"/>
            <a:ext cx="9033275" cy="36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http://womanjour.ru/uploads/posts/2016-01/1453197454_116920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935" y="4192525"/>
            <a:ext cx="3359510" cy="23516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235" y="5108755"/>
            <a:ext cx="575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itchFamily="18" charset="0"/>
              </a:rPr>
              <a:t>У моей мамы четвертая группа крови, а у папы вторая. </a:t>
            </a:r>
            <a:r>
              <a:rPr lang="ru-RU" b="1" dirty="0" smtClean="0">
                <a:latin typeface="Georgia" pitchFamily="18" charset="0"/>
              </a:rPr>
              <a:t>Рассчитаем </a:t>
            </a:r>
            <a:r>
              <a:rPr lang="ru-RU" b="1" dirty="0">
                <a:latin typeface="Georgia" pitchFamily="18" charset="0"/>
              </a:rPr>
              <a:t>вероятность рождения у моих родителей ребенка с третьей группой </a:t>
            </a:r>
            <a:r>
              <a:rPr lang="ru-RU" b="1" dirty="0" smtClean="0">
                <a:latin typeface="Georgia" pitchFamily="18" charset="0"/>
              </a:rPr>
              <a:t>крови</a:t>
            </a:r>
            <a:r>
              <a:rPr lang="en-US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48965" y="1443835"/>
          <a:ext cx="8093365" cy="3200400"/>
        </p:xfrm>
        <a:graphic>
          <a:graphicData uri="http://schemas.openxmlformats.org/drawingml/2006/table">
            <a:tbl>
              <a:tblPr/>
              <a:tblGrid>
                <a:gridCol w="451558"/>
                <a:gridCol w="4943456"/>
                <a:gridCol w="2698351"/>
              </a:tblGrid>
              <a:tr h="895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Признак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Вероятность появления,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Мужской пол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Прямые светлые волосы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6,25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Зеленые глаза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Отрицательный резус-фактор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Третья группа крови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015" y="5566870"/>
            <a:ext cx="3412624" cy="7620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5525" y="5566870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=</a:t>
            </a:r>
            <a:r>
              <a:rPr lang="ru-RU" sz="2800" b="1" dirty="0" smtClean="0"/>
              <a:t>26,25%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670" y="4650640"/>
            <a:ext cx="732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Рассчитаем вероятность рождения ребенка с набором таких признаков: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8965" y="1596540"/>
          <a:ext cx="8093365" cy="3200400"/>
        </p:xfrm>
        <a:graphic>
          <a:graphicData uri="http://schemas.openxmlformats.org/drawingml/2006/table">
            <a:tbl>
              <a:tblPr/>
              <a:tblGrid>
                <a:gridCol w="451558"/>
                <a:gridCol w="4943455"/>
                <a:gridCol w="2698352"/>
              </a:tblGrid>
              <a:tr h="644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Признак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Вероятность появления,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Мужской пол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Темные курчавые волосы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56,25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Карие глаза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Положительный  резус-фактор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eorgia" pitchFamily="18" charset="0"/>
                          <a:ea typeface="Calibri"/>
                          <a:cs typeface="Times New Roman"/>
                        </a:rPr>
                        <a:t>Вторая группа крови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eorgia" pitchFamily="18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17959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0605" y="5566870"/>
            <a:ext cx="3601846" cy="763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1670" y="4956050"/>
            <a:ext cx="7787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Суммарно получим вероятность: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5525" y="5566870"/>
            <a:ext cx="22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</a:t>
            </a:r>
            <a:r>
              <a:rPr lang="ru-RU" sz="3200" b="1" dirty="0" smtClean="0"/>
              <a:t>61,25%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Я мог бы быть таким…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597024"/>
            <a:ext cx="3054100" cy="5151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...или ТАКИМ!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32" y="1597025"/>
            <a:ext cx="2861679" cy="47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u="sng" dirty="0" smtClean="0">
                <a:latin typeface="Georgia" pitchFamily="18" charset="0"/>
                <a:cs typeface="Times New Roman" pitchFamily="18" charset="0"/>
              </a:rPr>
              <a:t>Цель работы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: Изучить математические методы используемые в генетическом анализе.</a:t>
            </a:r>
          </a:p>
          <a:p>
            <a:r>
              <a:rPr lang="ru-RU" b="1" i="1" u="sng" dirty="0" smtClean="0">
                <a:latin typeface="Georgia" pitchFamily="18" charset="0"/>
                <a:cs typeface="Times New Roman" pitchFamily="18" charset="0"/>
              </a:rPr>
              <a:t>Гипотеза: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С помощью математических методов можно вычислить вероятность появления ребенка с определенными фенотипическими признаками.</a:t>
            </a:r>
          </a:p>
          <a:p>
            <a:r>
              <a:rPr lang="ru-RU" b="1" i="1" u="sng" dirty="0" smtClean="0">
                <a:latin typeface="Georgia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1. Изучить развитие математических методов используемых в генетическом анализе.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2. Рассмотреть генетические законы Менделя с точки зрения математических закономерностей.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3. С помощью законов Менделя рассчитать вероятность рождения ребенка с определенными фенотипическими признаками.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015" y="2512770"/>
            <a:ext cx="5802790" cy="6108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985720"/>
            <a:ext cx="701619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Методы изучения генетики человека</a:t>
            </a:r>
            <a:br>
              <a:rPr lang="ru-RU" dirty="0" smtClean="0">
                <a:latin typeface="Georgia" pitchFamily="18" charset="0"/>
              </a:rPr>
            </a:br>
            <a:endParaRPr lang="en-US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2054655"/>
            <a:ext cx="7016195" cy="427574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Генеалогический метод 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Близнецовый метод 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Популяционно-статистический метод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Цитогенетический метод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Метод генетики соматических клеток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Метод моделирования</a:t>
            </a:r>
            <a:endParaRPr lang="en-US" dirty="0" smtClean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701619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Математическая основа генетических исследований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080" y="2582260"/>
            <a:ext cx="7016195" cy="42757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Теория вероятности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Математическая статистика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Математическое </a:t>
            </a:r>
            <a:r>
              <a:rPr lang="ru-RU" dirty="0" smtClean="0">
                <a:latin typeface="Georgia" pitchFamily="18" charset="0"/>
              </a:rPr>
              <a:t>моделирование</a:t>
            </a:r>
            <a:endParaRPr lang="ru-RU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Теория информации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Матрицы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</a:rPr>
              <a:t>Графы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menty.ru/images/eltpub/darwin_evolution_1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69490"/>
            <a:ext cx="4924316" cy="61389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6260" y="6177690"/>
            <a:ext cx="50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Мендель  Грегор Иоганн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8230" y="1749245"/>
            <a:ext cx="3512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Основные законы наследственности были открыты Г. Менделем в 1865 г. и опубликованы под названием «Опыты над растительными гибридами» в 1866 г. в трудах Общества естествоиспытателей.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Первый закон Менделя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0" y="1749245"/>
            <a:ext cx="45815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7785" y="1596539"/>
            <a:ext cx="4428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Закон единообразия первого поколения</a:t>
            </a:r>
          </a:p>
          <a:p>
            <a:pPr algn="ctr"/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Оба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родителя в равной степени способны передавать свои признаки потомству.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Состояние (аллель) признака, проявляющегося в первом поколении, получило название </a:t>
            </a:r>
            <a:r>
              <a:rPr lang="ru-RU" sz="2000" u="sng" dirty="0">
                <a:latin typeface="Georgia" pitchFamily="18" charset="0"/>
                <a:cs typeface="Times New Roman" pitchFamily="18" charset="0"/>
              </a:rPr>
              <a:t>доминантного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, а состояние (аллель), которое в первом поколении гибридов не проявляется, называется </a:t>
            </a:r>
            <a:r>
              <a:rPr lang="ru-RU" sz="2000" u="sng" dirty="0">
                <a:latin typeface="Georgia" pitchFamily="18" charset="0"/>
                <a:cs typeface="Times New Roman" pitchFamily="18" charset="0"/>
              </a:rPr>
              <a:t>рецессивным.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Второй закон Менделя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5" y="1749245"/>
            <a:ext cx="4640125" cy="41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1443835"/>
            <a:ext cx="4360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Закон расщепления</a:t>
            </a:r>
          </a:p>
          <a:p>
            <a:pPr algn="ctr"/>
            <a:endParaRPr lang="ru-RU" sz="2000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Находясь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в гетерозиготном состоянии в первом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поколении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два наследственных фактора, определяющие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альтернатив</a:t>
            </a: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Georgia" pitchFamily="18" charset="0"/>
                <a:cs typeface="Times New Roman" pitchFamily="18" charset="0"/>
              </a:rPr>
              <a:t>ные признаки, не сливаются друг с другом и при формировании</a:t>
            </a:r>
          </a:p>
          <a:p>
            <a:pPr algn="ctr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гамет расходятся в разные гаметы, так что половина из них получает один признак, а вторая половина – другой.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При скрещивании двух </a:t>
            </a:r>
            <a:r>
              <a:rPr lang="ru-RU" sz="2000" b="1" dirty="0" err="1" smtClean="0">
                <a:latin typeface="Georgia" pitchFamily="18" charset="0"/>
              </a:rPr>
              <a:t>гетерозигот</a:t>
            </a:r>
            <a:r>
              <a:rPr lang="ru-RU" sz="2000" b="1" dirty="0" smtClean="0">
                <a:latin typeface="Georgia" pitchFamily="18" charset="0"/>
              </a:rPr>
              <a:t> (</a:t>
            </a:r>
            <a:r>
              <a:rPr lang="ru-RU" sz="2000" b="1" dirty="0" err="1" smtClean="0">
                <a:latin typeface="Georgia" pitchFamily="18" charset="0"/>
              </a:rPr>
              <a:t>Аа</a:t>
            </a:r>
            <a:r>
              <a:rPr lang="ru-RU" sz="2000" b="1" dirty="0" smtClean="0">
                <a:latin typeface="Georgia" pitchFamily="18" charset="0"/>
              </a:rPr>
              <a:t> × </a:t>
            </a:r>
            <a:r>
              <a:rPr lang="ru-RU" sz="2000" b="1" dirty="0" err="1" smtClean="0">
                <a:latin typeface="Georgia" pitchFamily="18" charset="0"/>
              </a:rPr>
              <a:t>Аа</a:t>
            </a:r>
            <a:r>
              <a:rPr lang="ru-RU" sz="2000" b="1" dirty="0" smtClean="0">
                <a:latin typeface="Georgia" pitchFamily="18" charset="0"/>
              </a:rPr>
              <a:t>) расщепление по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генотипу будет </a:t>
            </a:r>
            <a:r>
              <a:rPr lang="ru-RU" sz="2000" b="1" u="sng" dirty="0" smtClean="0">
                <a:latin typeface="Georgia" pitchFamily="18" charset="0"/>
              </a:rPr>
              <a:t>1 : 2 : 1</a:t>
            </a:r>
            <a:r>
              <a:rPr lang="ru-RU" sz="2000" b="1" dirty="0" smtClean="0">
                <a:latin typeface="Georgia" pitchFamily="18" charset="0"/>
              </a:rPr>
              <a:t>, а по фенотипу </a:t>
            </a:r>
            <a:r>
              <a:rPr lang="ru-RU" sz="2000" b="1" u="sng" dirty="0" smtClean="0">
                <a:latin typeface="Georgia" pitchFamily="18" charset="0"/>
              </a:rPr>
              <a:t>3 : 1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Третий закон Менделя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3835"/>
            <a:ext cx="3781424" cy="28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03" y="1324046"/>
            <a:ext cx="3684773" cy="424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08474" y="4497935"/>
            <a:ext cx="5039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Каждая </a:t>
            </a:r>
            <a:r>
              <a:rPr lang="ru-RU" sz="2000" dirty="0">
                <a:latin typeface="Georgia" pitchFamily="18" charset="0"/>
              </a:rPr>
              <a:t>пара альтернативных признаков в ряду поколений ведет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себя независимо друг от друга, в результате чего среди потомства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появляются организмы с новыми комбинациями признаков.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05583"/>
              </p:ext>
            </p:extLst>
          </p:nvPr>
        </p:nvGraphicFramePr>
        <p:xfrm>
          <a:off x="296260" y="1749245"/>
          <a:ext cx="8551480" cy="491240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508341"/>
                <a:gridCol w="4043139"/>
              </a:tblGrid>
              <a:tr h="341405"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Доминантный признак</a:t>
                      </a:r>
                      <a:endParaRPr lang="ru-RU" sz="28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0" dirty="0">
                          <a:effectLst/>
                          <a:latin typeface="Georgia" pitchFamily="18" charset="0"/>
                        </a:rPr>
                        <a:t>Рецессивный признак</a:t>
                      </a:r>
                      <a:endParaRPr lang="ru-RU" sz="2800" b="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1405">
                <a:tc gridSpan="2">
                  <a:txBody>
                    <a:bodyPr/>
                    <a:lstStyle/>
                    <a:p>
                      <a:pPr marL="19050" marR="190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Человек</a:t>
                      </a:r>
                      <a:endParaRPr lang="ru-RU" sz="28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0225"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1. Курчавые волосы 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2.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Карий цвет глаз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3.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Темные волосы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4. Резус-положительный фактор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крови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endParaRPr lang="ru-RU" sz="28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1</a:t>
                      </a: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Прямые волосы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2.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Голубой </a:t>
                      </a: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цвет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глаз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3.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Светлые волосы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r>
                        <a:rPr lang="ru-RU" sz="2800" dirty="0" smtClean="0">
                          <a:effectLst/>
                          <a:latin typeface="Georgia" pitchFamily="18" charset="0"/>
                        </a:rPr>
                        <a:t>4. </a:t>
                      </a:r>
                      <a:r>
                        <a:rPr lang="ru-RU" sz="2800" dirty="0">
                          <a:effectLst/>
                          <a:latin typeface="Georgia" pitchFamily="18" charset="0"/>
                        </a:rPr>
                        <a:t>Резус-отрицательный фактор крови</a:t>
                      </a:r>
                      <a:br>
                        <a:rPr lang="ru-RU" sz="2800" dirty="0">
                          <a:effectLst/>
                          <a:latin typeface="Georgia" pitchFamily="18" charset="0"/>
                        </a:rPr>
                      </a:br>
                      <a:endParaRPr lang="ru-RU" sz="2800" dirty="0"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965" y="374900"/>
            <a:ext cx="4733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Альтернативные признаки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551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Математические методы в генетическом анализе </vt:lpstr>
      <vt:lpstr>Презентация PowerPoint</vt:lpstr>
      <vt:lpstr>Методы изучения генетики человека </vt:lpstr>
      <vt:lpstr>Математическая основа генетических исследований</vt:lpstr>
      <vt:lpstr>Презентация PowerPoint</vt:lpstr>
      <vt:lpstr>Первый закон Менделя</vt:lpstr>
      <vt:lpstr>Второй закон Менделя</vt:lpstr>
      <vt:lpstr>Третий закон Менделя</vt:lpstr>
      <vt:lpstr>Презентация PowerPoint</vt:lpstr>
      <vt:lpstr>Наследование пола</vt:lpstr>
      <vt:lpstr>Цвет и структура волос</vt:lpstr>
      <vt:lpstr>Презентация PowerPoint</vt:lpstr>
      <vt:lpstr>Цвет глаз</vt:lpstr>
      <vt:lpstr>Резус фактор</vt:lpstr>
      <vt:lpstr>Группа крови</vt:lpstr>
      <vt:lpstr>Презентация PowerPoint</vt:lpstr>
      <vt:lpstr>Презентация PowerPoint</vt:lpstr>
      <vt:lpstr>Я мог бы быть таким…</vt:lpstr>
      <vt:lpstr>...или ТАКИМ!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58</cp:revision>
  <dcterms:created xsi:type="dcterms:W3CDTF">2013-08-21T19:17:07Z</dcterms:created>
  <dcterms:modified xsi:type="dcterms:W3CDTF">2016-03-24T01:20:06Z</dcterms:modified>
</cp:coreProperties>
</file>