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4"/>
  </p:notesMasterIdLst>
  <p:sldIdLst>
    <p:sldId id="256" r:id="rId2"/>
    <p:sldId id="278" r:id="rId3"/>
    <p:sldId id="277" r:id="rId4"/>
    <p:sldId id="261" r:id="rId5"/>
    <p:sldId id="274" r:id="rId6"/>
    <p:sldId id="276" r:id="rId7"/>
    <p:sldId id="279" r:id="rId8"/>
    <p:sldId id="266" r:id="rId9"/>
    <p:sldId id="270" r:id="rId10"/>
    <p:sldId id="268" r:id="rId11"/>
    <p:sldId id="27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44" d="100"/>
          <a:sy n="44" d="100"/>
        </p:scale>
        <p:origin x="6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01294389483377E-2"/>
          <c:y val="1.9724694326378522E-2"/>
          <c:w val="0.70979451286537976"/>
          <c:h val="0.86395608659800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58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Отрицательно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Нейтрально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56944"/>
        <c:axId val="7757336"/>
      </c:barChart>
      <c:catAx>
        <c:axId val="775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57336"/>
        <c:crosses val="autoZero"/>
        <c:auto val="1"/>
        <c:lblAlgn val="ctr"/>
        <c:lblOffset val="100"/>
        <c:noMultiLvlLbl val="0"/>
      </c:catAx>
      <c:valAx>
        <c:axId val="7757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569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70074822160282846"/>
          <c:y val="0.42961982208092109"/>
          <c:w val="0.21419162348296222"/>
          <c:h val="0.2306478569647639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44263-5842-4869-B5C9-13DA26733A4B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B68FE-1B70-4DE2-97E6-E517CD016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6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3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79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07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8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7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3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3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3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8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6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1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87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0046" y="-171400"/>
            <a:ext cx="8972525" cy="64807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с УИОП №16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Химический анализ состава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чипсо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Автор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Олег Владимирович,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А класс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Шепелева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Арина Вячеславовна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Учитель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Комсомольск-на-Амуре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4343400"/>
            <a:ext cx="7239000" cy="20361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200" dirty="0" smtClean="0"/>
              <a:t>Слева чипсы марки «</a:t>
            </a:r>
            <a:r>
              <a:rPr lang="en-US" sz="2200" dirty="0" smtClean="0"/>
              <a:t>Pringles</a:t>
            </a:r>
            <a:r>
              <a:rPr lang="ru-RU" sz="2200" dirty="0" smtClean="0"/>
              <a:t>», а справа «</a:t>
            </a:r>
            <a:r>
              <a:rPr lang="en-US" sz="2200" dirty="0" smtClean="0"/>
              <a:t>Lay’s</a:t>
            </a:r>
            <a:r>
              <a:rPr lang="ru-RU" sz="2200" dirty="0" smtClean="0"/>
              <a:t>».</a:t>
            </a:r>
          </a:p>
          <a:p>
            <a:pPr algn="ctr">
              <a:buNone/>
            </a:pPr>
            <a:r>
              <a:rPr lang="ru-RU" sz="2200" dirty="0" smtClean="0"/>
              <a:t>      </a:t>
            </a:r>
          </a:p>
          <a:p>
            <a:pPr algn="ctr">
              <a:buNone/>
            </a:pPr>
            <a:r>
              <a:rPr lang="ru-RU" sz="2200" b="1" dirty="0" smtClean="0"/>
              <a:t>         </a:t>
            </a:r>
            <a:r>
              <a:rPr lang="ru-RU" sz="2400" b="1" dirty="0" smtClean="0"/>
              <a:t>Вывод: чипсы марки « </a:t>
            </a:r>
            <a:r>
              <a:rPr lang="en-US" sz="2400" b="1" dirty="0" smtClean="0"/>
              <a:t>Lay</a:t>
            </a:r>
            <a:r>
              <a:rPr lang="ru-RU" sz="2400" b="1" dirty="0" smtClean="0"/>
              <a:t>`</a:t>
            </a:r>
            <a:r>
              <a:rPr lang="ru-RU" sz="2400" b="1" dirty="0" err="1" smtClean="0"/>
              <a:t>s</a:t>
            </a:r>
            <a:r>
              <a:rPr lang="ru-RU" sz="2400" b="1" dirty="0" smtClean="0"/>
              <a:t>» оказались</a:t>
            </a:r>
          </a:p>
          <a:p>
            <a:pPr algn="ctr">
              <a:buNone/>
            </a:pPr>
            <a:r>
              <a:rPr lang="ru-RU" sz="2400" b="1" dirty="0" smtClean="0"/>
              <a:t>более маслянистей, чем Чипсы марки</a:t>
            </a:r>
          </a:p>
          <a:p>
            <a:pPr algn="ctr">
              <a:buNone/>
            </a:pPr>
            <a:r>
              <a:rPr lang="ru-RU" sz="2400" b="1" dirty="0" smtClean="0"/>
              <a:t>«</a:t>
            </a:r>
            <a:r>
              <a:rPr lang="en-US" sz="2400" b="1" dirty="0" smtClean="0"/>
              <a:t>Pringles</a:t>
            </a:r>
            <a:r>
              <a:rPr lang="ru-RU" sz="2400" b="1" dirty="0" smtClean="0"/>
              <a:t>».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2050" name="Picture 2" descr="C:\Documents and Settings\Admin\Рабочий стол\IMG_20160325_123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3810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IMG_20160325_123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39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38600"/>
            <a:ext cx="7467600" cy="2417136"/>
          </a:xfrm>
        </p:spPr>
        <p:txBody>
          <a:bodyPr/>
          <a:lstStyle/>
          <a:p>
            <a:pPr algn="ctr">
              <a:buNone/>
            </a:pPr>
            <a:r>
              <a:rPr lang="ru-RU" sz="2200" dirty="0" smtClean="0"/>
              <a:t>Слева находится фильтрат чипсов марки «</a:t>
            </a:r>
            <a:r>
              <a:rPr lang="en-US" sz="2200" dirty="0" smtClean="0"/>
              <a:t>Lay’s</a:t>
            </a:r>
            <a:r>
              <a:rPr lang="ru-RU" sz="2200" dirty="0" smtClean="0"/>
              <a:t>», а справа марки «</a:t>
            </a:r>
            <a:r>
              <a:rPr lang="en-US" sz="2200" dirty="0" smtClean="0"/>
              <a:t>Pringles</a:t>
            </a:r>
            <a:r>
              <a:rPr lang="ru-RU" sz="2200" dirty="0" smtClean="0"/>
              <a:t>»</a:t>
            </a:r>
          </a:p>
          <a:p>
            <a:pPr algn="ctr">
              <a:buNone/>
            </a:pPr>
            <a:r>
              <a:rPr lang="ru-RU" b="1" dirty="0" smtClean="0"/>
              <a:t>Вывод: выделился осадок. Осадок в чипсах  одинаковый, значит хлорида натрия в чипсах поровну.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Lex@\Рабочий стол\фото чипсы 10 2008\DSC02726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24200" y="304800"/>
            <a:ext cx="2707481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Lex@\Рабочий стол\фото чипсы 10 2008\DSC02726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40123" y="304800"/>
            <a:ext cx="407563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700" y="1052735"/>
            <a:ext cx="6648772" cy="1612049"/>
          </a:xfrm>
        </p:spPr>
        <p:txBody>
          <a:bodyPr/>
          <a:lstStyle/>
          <a:p>
            <a:pPr algn="ctr"/>
            <a:r>
              <a:rPr lang="ru-RU" b="1" dirty="0" smtClean="0"/>
              <a:t>Вред чипсов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7024" y="2664785"/>
            <a:ext cx="5934794" cy="37360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Многие</a:t>
            </a:r>
            <a:r>
              <a:rPr lang="en-US" dirty="0" smtClean="0"/>
              <a:t> </a:t>
            </a:r>
            <a:r>
              <a:rPr lang="ru-RU" dirty="0" smtClean="0"/>
              <a:t>врачи </a:t>
            </a:r>
            <a:r>
              <a:rPr lang="ru-RU" dirty="0" smtClean="0"/>
              <a:t>утверждают, что чипсы только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заглушают голод и не приносят никакой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пользы. Возникающие от них нарушения</a:t>
            </a:r>
          </a:p>
          <a:p>
            <a:pPr>
              <a:buNone/>
            </a:pPr>
            <a:r>
              <a:rPr lang="ru-RU" dirty="0" smtClean="0"/>
              <a:t>пищеварения быстро переходят в</a:t>
            </a:r>
          </a:p>
          <a:p>
            <a:pPr>
              <a:buNone/>
            </a:pPr>
            <a:r>
              <a:rPr lang="ru-RU" dirty="0" smtClean="0"/>
              <a:t>хроническое заболевание. Постоянно</a:t>
            </a:r>
          </a:p>
          <a:p>
            <a:pPr>
              <a:buNone/>
            </a:pPr>
            <a:r>
              <a:rPr lang="ru-RU" dirty="0" smtClean="0"/>
              <a:t>раздраженные стенки желудка создают</a:t>
            </a:r>
          </a:p>
          <a:p>
            <a:pPr>
              <a:buNone/>
            </a:pPr>
            <a:r>
              <a:rPr lang="ru-RU" dirty="0" smtClean="0"/>
              <a:t>иллюзию голода. А утоляют его тем же</a:t>
            </a:r>
          </a:p>
          <a:p>
            <a:pPr>
              <a:buNone/>
            </a:pPr>
            <a:r>
              <a:rPr lang="ru-RU" dirty="0" smtClean="0"/>
              <a:t>суррогатом из пакетика. Замкнутый круг!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8" y="349387"/>
            <a:ext cx="2631926" cy="3416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857960" cy="205740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304" y="2057400"/>
            <a:ext cx="5868336" cy="480060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чем и как отличаются чипсы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марок  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Lays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Pringles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краткое пояснение к проблеме, провести опрос учащихся 7 - 9 классов</a:t>
            </a:r>
          </a:p>
          <a:p>
            <a:pPr marL="137160" indent="0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опыты, определяющие химический состав чипсов.</a:t>
            </a:r>
          </a:p>
          <a:p>
            <a:pPr marL="137160" indent="0">
              <a:buNone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4).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составы, найти различия и сделать вывод.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949"/>
            <a:ext cx="2501792" cy="33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1435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8000" dirty="0" smtClean="0"/>
              <a:t>    </a:t>
            </a:r>
            <a:r>
              <a:rPr lang="ru-RU" sz="9600" b="1" dirty="0" smtClean="0"/>
              <a:t>Как и чем отличаются чипсы которые мы          едим?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51518"/>
            <a:ext cx="2160240" cy="2160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010"/>
            <a:ext cx="1844824" cy="184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9806"/>
            <a:ext cx="936104" cy="936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97476"/>
            <a:ext cx="1772816" cy="1772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8" y="333498"/>
            <a:ext cx="1844824" cy="1844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22" y="5229200"/>
            <a:ext cx="1557972" cy="1557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Технология производства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картофель мыли, вручную нарезали на ломтики и обжаривали в растительном масле.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Рисунок 5" descr="i[33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19400"/>
            <a:ext cx="2971800" cy="3581400"/>
          </a:xfrm>
          <a:prstGeom prst="rect">
            <a:avLst/>
          </a:prstGeom>
        </p:spPr>
      </p:pic>
      <p:pic>
        <p:nvPicPr>
          <p:cNvPr id="7" name="Рисунок 6" descr="i[2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971800"/>
            <a:ext cx="4428836" cy="28448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3429000" y="4876800"/>
            <a:ext cx="914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764373"/>
            <a:ext cx="4968552" cy="129302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мнение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878758"/>
            <a:ext cx="7632848" cy="39792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наших тестов по заданным вопросам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5151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Едите ли вы чипсы?</a:t>
            </a:r>
          </a:p>
          <a:p>
            <a:pPr marL="65151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Пытались ли вас убедить во вредности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полезности чипсов?</a:t>
            </a:r>
          </a:p>
          <a:p>
            <a:pPr marL="651510" indent="-51435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ваши родители относятся к чипсам?</a:t>
            </a:r>
          </a:p>
          <a:p>
            <a:pPr marL="651510" indent="-51435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 следующие результаты (по опросу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учеников из 7 - 9 классов)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1510" indent="-514350">
              <a:buNone/>
            </a:pPr>
            <a:endParaRPr lang="ru-RU" sz="2000" dirty="0" smtClean="0"/>
          </a:p>
          <a:p>
            <a:pPr marL="651510" indent="-51435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533637" cy="276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65000"/>
                <a:satMod val="115000"/>
              </a:schemeClr>
              <a:schemeClr val="bg1">
                <a:tint val="85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30513718"/>
              </p:ext>
            </p:extLst>
          </p:nvPr>
        </p:nvGraphicFramePr>
        <p:xfrm>
          <a:off x="179512" y="476672"/>
          <a:ext cx="9793088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Исследуемые чипсы.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Lay’s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Pringles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meth\meth2\meth\DSC09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4038600" cy="3809999"/>
          </a:xfrm>
          <a:prstGeom prst="rect">
            <a:avLst/>
          </a:prstGeom>
          <a:noFill/>
        </p:spPr>
      </p:pic>
      <p:pic>
        <p:nvPicPr>
          <p:cNvPr id="1027" name="Picture 3" descr="E:\meth\meth2\meth\DSC09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114800" cy="3810000"/>
          </a:xfrm>
          <a:prstGeom prst="rect">
            <a:avLst/>
          </a:prstGeom>
          <a:noFill/>
        </p:spPr>
      </p:pic>
      <p:pic>
        <p:nvPicPr>
          <p:cNvPr id="9" name="Picture 2" descr="E:\meth\meth2\meth\DSC09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62200"/>
            <a:ext cx="4038600" cy="380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42048" cy="777240"/>
          </a:xfrm>
        </p:spPr>
        <p:txBody>
          <a:bodyPr/>
          <a:lstStyle/>
          <a:p>
            <a:pPr algn="ctr"/>
            <a:r>
              <a:rPr lang="ru-RU" dirty="0" smtClean="0"/>
              <a:t>Состав чипсов.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3400" y="2286000"/>
            <a:ext cx="3749040" cy="4191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Чипсы «</a:t>
            </a:r>
            <a:r>
              <a:rPr lang="en-US" dirty="0" smtClean="0"/>
              <a:t>Lay</a:t>
            </a:r>
            <a:r>
              <a:rPr lang="ru-RU" dirty="0" smtClean="0"/>
              <a:t>`</a:t>
            </a:r>
            <a:r>
              <a:rPr lang="ru-RU" dirty="0" err="1" smtClean="0"/>
              <a:t>s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Состав: Картофель, растительное масло, идентичный натуральному ароматизатор (кукурузный мальтодекстрин, глутамат натрия, натуральные и идентичные натуральным вкусоароматические вещества ), соль.</a:t>
            </a:r>
          </a:p>
          <a:p>
            <a:r>
              <a:rPr lang="ru-RU" dirty="0" smtClean="0"/>
              <a:t>Белки: 7 г.</a:t>
            </a:r>
          </a:p>
          <a:p>
            <a:r>
              <a:rPr lang="ru-RU" dirty="0" smtClean="0"/>
              <a:t>Углеводы: 53 г.</a:t>
            </a:r>
          </a:p>
          <a:p>
            <a:r>
              <a:rPr lang="ru-RU" dirty="0" smtClean="0"/>
              <a:t> Жиры: 30 г.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876800" y="2286000"/>
            <a:ext cx="3822192" cy="4343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000" dirty="0" smtClean="0"/>
              <a:t>Чипсы «</a:t>
            </a:r>
            <a:r>
              <a:rPr lang="en-US" sz="2000" dirty="0" smtClean="0"/>
              <a:t>Pringles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Состав:</a:t>
            </a:r>
            <a:r>
              <a:rPr lang="en-US" sz="2000" dirty="0" smtClean="0"/>
              <a:t> </a:t>
            </a:r>
            <a:r>
              <a:rPr lang="ru-RU" sz="2000" dirty="0" smtClean="0"/>
              <a:t>обезвоженный картофель, растительные масла, рисовая мука, пшеничный крахмал, приправа </a:t>
            </a:r>
            <a:r>
              <a:rPr lang="en-US" sz="2000" dirty="0" smtClean="0"/>
              <a:t>[</a:t>
            </a:r>
            <a:r>
              <a:rPr lang="ru-RU" sz="2000" dirty="0" err="1" smtClean="0"/>
              <a:t>гидрогенизированный</a:t>
            </a:r>
            <a:r>
              <a:rPr lang="ru-RU" sz="2000" dirty="0" smtClean="0"/>
              <a:t> растительный жир, луковый порошок, порошок сметаны, декстроза, </a:t>
            </a:r>
            <a:r>
              <a:rPr lang="ru-RU" sz="2000" dirty="0" err="1" smtClean="0"/>
              <a:t>ароматизаторы</a:t>
            </a:r>
            <a:r>
              <a:rPr lang="ru-RU" sz="2000" dirty="0" smtClean="0"/>
              <a:t>, сахар, молоко, молочный белок</a:t>
            </a:r>
            <a:r>
              <a:rPr lang="en-US" sz="2000" dirty="0" smtClean="0"/>
              <a:t>]</a:t>
            </a:r>
            <a:r>
              <a:rPr lang="ru-RU" sz="2000" dirty="0" smtClean="0"/>
              <a:t>, соль.</a:t>
            </a:r>
          </a:p>
          <a:p>
            <a:r>
              <a:rPr lang="ru-RU" sz="2000" dirty="0" smtClean="0"/>
              <a:t>Белки: 4 г.</a:t>
            </a:r>
          </a:p>
          <a:p>
            <a:r>
              <a:rPr lang="ru-RU" sz="2000" dirty="0" smtClean="0"/>
              <a:t>Углеводы: 51 г.</a:t>
            </a:r>
          </a:p>
          <a:p>
            <a:r>
              <a:rPr lang="ru-RU" dirty="0" smtClean="0"/>
              <a:t>Жиры: 32 г.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29969"/>
              </p:ext>
            </p:extLst>
          </p:nvPr>
        </p:nvGraphicFramePr>
        <p:xfrm>
          <a:off x="4876800" y="2286000"/>
          <a:ext cx="3733800" cy="4455368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4455368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36659"/>
              </p:ext>
            </p:extLst>
          </p:nvPr>
        </p:nvGraphicFramePr>
        <p:xfrm>
          <a:off x="4876800" y="1124744"/>
          <a:ext cx="3733800" cy="1527016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1527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17526"/>
              </p:ext>
            </p:extLst>
          </p:nvPr>
        </p:nvGraphicFramePr>
        <p:xfrm>
          <a:off x="533400" y="1268761"/>
          <a:ext cx="3629891" cy="5132040"/>
        </p:xfrm>
        <a:graphic>
          <a:graphicData uri="http://schemas.openxmlformats.org/drawingml/2006/table">
            <a:tbl>
              <a:tblPr/>
              <a:tblGrid>
                <a:gridCol w="3629891"/>
              </a:tblGrid>
              <a:tr h="5132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3400" y="2286000"/>
          <a:ext cx="3616037" cy="365760"/>
        </p:xfrm>
        <a:graphic>
          <a:graphicData uri="http://schemas.openxmlformats.org/drawingml/2006/table">
            <a:tbl>
              <a:tblPr/>
              <a:tblGrid>
                <a:gridCol w="3616037"/>
              </a:tblGrid>
              <a:tr h="304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5064"/>
            <a:ext cx="8915400" cy="2365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Определеление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крахмала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2.Определение жирности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3.Наличие хлорид иона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Documents and Settings\Lex@\Рабочий стол\фото чипсы 10 2008\DSC02716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43200" y="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Lex@\Рабочий стол\фото чипсы 10 2008\DSC02717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4600" y="0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Lex@\Рабочий стол\фото чипсы 10 2008\DSC02723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Lex@\Рабочий стол\фото чипсы 10 2008\DSC02723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100" y="-4126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Lex@\Рабочий стол\фото чипсы 10 2008\DSC02723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718</TotalTime>
  <Words>364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След самолета</vt:lpstr>
      <vt:lpstr> МОУ СОШ с УИОП №16       Исследовательская работа Тема: Химический анализ состава чипсов                                                                              Автор работы:                                               Бурин Олег Владимирович, 9 А класс                                                                         Руководитель:                                                              Шепелева Арина Вячеславовна                                                           Учитель химии         Комсомольск-на-Амуре, 2016</vt:lpstr>
      <vt:lpstr>Поставленные Задачи:</vt:lpstr>
      <vt:lpstr>Презентация PowerPoint</vt:lpstr>
      <vt:lpstr>Технология производства</vt:lpstr>
      <vt:lpstr>Общественное мнение.</vt:lpstr>
      <vt:lpstr>Презентация PowerPoint</vt:lpstr>
      <vt:lpstr>Исследуемые чипсы.</vt:lpstr>
      <vt:lpstr>Состав чипсов.</vt:lpstr>
      <vt:lpstr>Презентация PowerPoint</vt:lpstr>
      <vt:lpstr>Презентация PowerPoint</vt:lpstr>
      <vt:lpstr>Презентация PowerPoint</vt:lpstr>
      <vt:lpstr>Вред чипсов.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Зайка моя</dc:creator>
  <cp:lastModifiedBy>Зайка моя</cp:lastModifiedBy>
  <cp:revision>92</cp:revision>
  <dcterms:modified xsi:type="dcterms:W3CDTF">2016-04-17T14:43:37Z</dcterms:modified>
</cp:coreProperties>
</file>